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2" r:id="rId67"/>
    <p:sldId id="323" r:id="rId68"/>
    <p:sldId id="324" r:id="rId69"/>
  </p:sldIdLst>
  <p:sldSz cx="9144000" cy="5143500" type="screen16x9"/>
  <p:notesSz cx="6858000" cy="9144000"/>
  <p:embeddedFontLst>
    <p:embeddedFont>
      <p:font typeface="Roboto Mono" pitchFamily="49"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84DB1-A852-4F33-89FF-CD408B9C7CB2}">
  <a:tblStyle styleId="{6CC84DB1-A852-4F33-89FF-CD408B9C7CB2}" styleName="Table_0">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BE7E3E-28E4-46C5-834F-8C7858E2A85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94"/>
  </p:normalViewPr>
  <p:slideViewPr>
    <p:cSldViewPr snapToGrid="0">
      <p:cViewPr varScale="1">
        <p:scale>
          <a:sx n="154" d="100"/>
          <a:sy n="154" d="100"/>
        </p:scale>
        <p:origin x="200" y="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b446fd4d8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b446fd4d8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b446fd4d8c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b446fd4d8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b446fd4d8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b446fd4d8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b446fd4d8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b446fd4d8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b446fd4d8c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b446fd4d8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b446fd4d8c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b446fd4d8c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b24fbe4b8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b24fbe4b8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b446fd4d8c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b446fd4d8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aed4ae84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aed4ae84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b446fd4d8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b446fd4d8c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b24fbe4b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b24fbe4b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aad439bd8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aad439bd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a6ebc8d64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a6ebc8d64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91910ddc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91910ddc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7094030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a7094030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a6ebc8d6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a6ebc8d6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a6250e60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a6250e60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a6250e600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a6250e600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a6250e600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a6250e60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a6250e600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a6250e600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afe0bed3e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afe0bed3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b24fbe4b8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b24fbe4b8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6250e600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a6250e600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a6250e600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a6250e600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a6250e600a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a6250e600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afe0bed3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afe0bed3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b03a1391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b03a1391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b03a13913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b03a1391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b446fd4d8c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b446fd4d8c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b17911ddc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b17911ddc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b17911ddc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b17911ddc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b17911ddc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b17911dd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b24fbe4b8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b24fbe4b8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a6ebc8d6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a6ebc8d6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a6ebc8d646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a6ebc8d64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a6ebc8d64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a6ebc8d64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a6ebc8d64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a6ebc8d64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a711b20d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a711b20d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b140a5311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b140a5311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aad439bd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aad439bd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ad439bd8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aad439bd8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b2ed30d3a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b2ed30d3a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aad439bd8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aad439bd8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b24fbe4b8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b24fbe4b8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b446fd4d8c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b446fd4d8c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b30545da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b30545da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b2ed30d3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b2ed30d3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b3a42647d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b3a42647d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b3a42647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b3a42647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b402aa57a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b402aa57a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b41e9021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b41e9021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b446fd4d8c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b446fd4d8c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b446fd4d8c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b446fd4d8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b446fd4d8c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b446fd4d8c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b24fbe4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b24fbe4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b446fd4d8c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b446fd4d8c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b446fd4d8c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b446fd4d8c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b446fd4d8c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b446fd4d8c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b446fd4d8c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b446fd4d8c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b446fd4d8c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b446fd4d8c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b24fbe4b8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b24fbe4b8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a6250e600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a6250e600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b4cd446c9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b4cd446c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b4cd446c9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b4cd446c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b140a531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b140a531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b446fd4d8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b446fd4d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b446fd4d8c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b446fd4d8c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pha-sense.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www.marketmap.ai/"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stocktwits.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oi.org/10.1145/3379310.3381045"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42/q0449"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tunlplab/Finance-NTUSD-Fi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nticNet/finSenticNet"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dbpedia.or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groups.di.unipi.it/~gulli/AG_corpus_of_news_articles.html" TargetMode="External"/><Relationship Id="rId5" Type="http://schemas.openxmlformats.org/officeDocument/2006/relationships/hyperlink" Target="https://snap.stanford.edu/data/web-Amazon.html" TargetMode="External"/><Relationship Id="rId4" Type="http://schemas.openxmlformats.org/officeDocument/2006/relationships/hyperlink" Target="https://business.yelp.com/data/resources/open-datas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ntunlplab/Finance-Fin-SoM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huggingface.co/FinGPT"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i4finance.org/" TargetMode="External"/><Relationship Id="rId4" Type="http://schemas.openxmlformats.org/officeDocument/2006/relationships/hyperlink" Target="https://github.com/AI4Finance-Foundation/FinGPT/fork"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doi.org/10.1038/srep01684"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07/s11831-020-09413-5"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doi.org/10.21015/vtse.v13i3.2165"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21015/vtse.v13i3.2165"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21015/vtse.v13i3.2165"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doi.org/10.48550/arXiv.2005.0035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doi.org/10.1201/9781003560265"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yaohungt/Multimodal-Transformer"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github.com/declare-lab/MISA" TargetMode="External"/><Relationship Id="rId4" Type="http://schemas.openxmlformats.org/officeDocument/2006/relationships/hyperlink" Target="https://github.com/eshansurendra/MAG-BER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huiar/MMSA"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hyperlink" Target="https://doi.org/10.1017/9781108639286" TargetMode="External"/><Relationship Id="rId3" Type="http://schemas.openxmlformats.org/officeDocument/2006/relationships/hyperlink" Target="https://doi.org/10.1007/978-3-031-94687-5" TargetMode="External"/><Relationship Id="rId7" Type="http://schemas.openxmlformats.org/officeDocument/2006/relationships/hyperlink" Target="https://doi.org/10.1017/CBO9781139084789"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hyperlink" Target="https://doi.org/10.21015/vtse.v13i3.2165" TargetMode="External"/><Relationship Id="rId5" Type="http://schemas.openxmlformats.org/officeDocument/2006/relationships/hyperlink" Target="https://doi.org/10.1142/q0449" TargetMode="External"/><Relationship Id="rId4" Type="http://schemas.openxmlformats.org/officeDocument/2006/relationships/hyperlink" Target="https://doi.org/10.1007/978-981-16-2881-8" TargetMode="External"/><Relationship Id="rId9" Type="http://schemas.openxmlformats.org/officeDocument/2006/relationships/hyperlink" Target="https://doi.org/10.1007/s11831-020-09413-5"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48550/arXiv.2005.00357" TargetMode="External"/><Relationship Id="rId7" Type="http://schemas.openxmlformats.org/officeDocument/2006/relationships/hyperlink" Target="https://doi.org/10.1007/978-981-99-3841-4"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doi.org/10.1145/3379310.3381045" TargetMode="External"/><Relationship Id="rId5" Type="http://schemas.openxmlformats.org/officeDocument/2006/relationships/hyperlink" Target="https://doi.org/10.1201/9781003560265" TargetMode="External"/><Relationship Id="rId4" Type="http://schemas.openxmlformats.org/officeDocument/2006/relationships/hyperlink" Target="https://doi.org/10.1038/srep01684"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doi.org/10.1145/3379310.3381045" TargetMode="External"/><Relationship Id="rId3" Type="http://schemas.openxmlformats.org/officeDocument/2006/relationships/hyperlink" Target="https://doi.org/10.1177/0092070399272005" TargetMode="External"/><Relationship Id="rId7" Type="http://schemas.openxmlformats.org/officeDocument/2006/relationships/hyperlink" Target="https://doi.org/10.48550/arXiv.2510.16503"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doi.org/10.1007/s11831-020-09413-5" TargetMode="External"/><Relationship Id="rId5" Type="http://schemas.openxmlformats.org/officeDocument/2006/relationships/hyperlink" Target="https://doi.org/10.1016/j.frl.2024.105227" TargetMode="External"/><Relationship Id="rId4" Type="http://schemas.openxmlformats.org/officeDocument/2006/relationships/hyperlink" Target="https://doi.org/10.1109/ICCCS49678.2020.9277251" TargetMode="External"/><Relationship Id="rId9" Type="http://schemas.openxmlformats.org/officeDocument/2006/relationships/hyperlink" Target="https://doi.org/10.48550/arXiv.2512.246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quiverquant.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www.quiverquan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dirty="0"/>
              <a:t>SA for Finance</a:t>
            </a:r>
            <a:br>
              <a:rPr lang="en-US" dirty="0"/>
            </a:br>
            <a:endParaRPr dirty="0"/>
          </a:p>
        </p:txBody>
      </p:sp>
      <p:sp>
        <p:nvSpPr>
          <p:cNvPr id="55" name="Google Shape;55;p13"/>
          <p:cNvSpPr txBox="1">
            <a:spLocks noGrp="1"/>
          </p:cNvSpPr>
          <p:nvPr>
            <p:ph type="subTitle" idx="1"/>
          </p:nvPr>
        </p:nvSpPr>
        <p:spPr>
          <a:xfrm>
            <a:off x="311700" y="2834124"/>
            <a:ext cx="8520600" cy="1419823"/>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ko" dirty="0"/>
              <a:t>IFin</a:t>
            </a:r>
            <a:endParaRPr lang="en-US" altLang="ko" dirty="0"/>
          </a:p>
          <a:p>
            <a:pPr marL="0" lvl="0" indent="0" algn="ctr" rtl="0">
              <a:spcBef>
                <a:spcPts val="0"/>
              </a:spcBef>
              <a:spcAft>
                <a:spcPts val="0"/>
              </a:spcAft>
              <a:buNone/>
            </a:pPr>
            <a:endParaRPr lang="en-US" altLang="ko" dirty="0"/>
          </a:p>
          <a:p>
            <a:pPr marL="0" lvl="0" indent="0" algn="ctr" rtl="0">
              <a:spcBef>
                <a:spcPts val="0"/>
              </a:spcBef>
              <a:spcAft>
                <a:spcPts val="0"/>
              </a:spcAft>
              <a:buNone/>
            </a:pPr>
            <a:r>
              <a:rPr lang="ko-KR" altLang="en-US" dirty="0" err="1"/>
              <a:t>김순호</a:t>
            </a:r>
            <a:endParaRPr lang="en-US" altLang="ko"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2"/>
          <p:cNvSpPr txBox="1">
            <a:spLocks noGrp="1"/>
          </p:cNvSpPr>
          <p:nvPr>
            <p:ph type="body" idx="1"/>
          </p:nvPr>
        </p:nvSpPr>
        <p:spPr>
          <a:xfrm>
            <a:off x="5914250" y="1152475"/>
            <a:ext cx="29181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111"/>
              <a:buFont typeface="Arial"/>
              <a:buNone/>
            </a:pPr>
            <a:r>
              <a:rPr lang="ko" b="1" u="sng">
                <a:solidFill>
                  <a:schemeClr val="hlink"/>
                </a:solidFill>
                <a:hlinkClick r:id="rId3"/>
              </a:rPr>
              <a:t>https://www.alpha-sense.com/</a:t>
            </a:r>
            <a:endParaRPr b="1"/>
          </a:p>
          <a:p>
            <a:pPr marL="0" lvl="0" indent="0" algn="l" rtl="0">
              <a:spcBef>
                <a:spcPts val="1200"/>
              </a:spcBef>
              <a:spcAft>
                <a:spcPts val="0"/>
              </a:spcAft>
              <a:buClr>
                <a:schemeClr val="dk1"/>
              </a:buClr>
              <a:buSzPct val="61111"/>
              <a:buFont typeface="Arial"/>
              <a:buNone/>
            </a:pPr>
            <a:r>
              <a:rPr lang="ko"/>
              <a:t>2. AlphaSense</a:t>
            </a:r>
            <a:endParaRPr b="1"/>
          </a:p>
          <a:p>
            <a:pPr marL="0" lvl="0" indent="0" algn="l" rtl="0">
              <a:spcBef>
                <a:spcPts val="1200"/>
              </a:spcBef>
              <a:spcAft>
                <a:spcPts val="0"/>
              </a:spcAft>
              <a:buClr>
                <a:schemeClr val="dk1"/>
              </a:buClr>
              <a:buSzPct val="61111"/>
              <a:buFont typeface="Arial"/>
              <a:buNone/>
            </a:pPr>
            <a:r>
              <a:rPr lang="ko"/>
              <a:t>• 	특징: 기업 보고서, 뉴스, 애널리스트 리포트 등 방대한 문서 검색</a:t>
            </a:r>
            <a:endParaRPr/>
          </a:p>
          <a:p>
            <a:pPr marL="0" lvl="0" indent="0" algn="l" rtl="0">
              <a:spcBef>
                <a:spcPts val="1200"/>
              </a:spcBef>
              <a:spcAft>
                <a:spcPts val="0"/>
              </a:spcAft>
              <a:buClr>
                <a:schemeClr val="dk1"/>
              </a:buClr>
              <a:buSzPct val="61111"/>
              <a:buFont typeface="Arial"/>
              <a:buNone/>
            </a:pPr>
            <a:r>
              <a:rPr lang="ko"/>
              <a:t>• 	기술: 자연어 처리 기반의 의미 검색(Semantic Search)</a:t>
            </a:r>
            <a:endParaRPr/>
          </a:p>
          <a:p>
            <a:pPr marL="0" lvl="0" indent="0" algn="l" rtl="0">
              <a:spcBef>
                <a:spcPts val="1200"/>
              </a:spcBef>
              <a:spcAft>
                <a:spcPts val="0"/>
              </a:spcAft>
              <a:buClr>
                <a:schemeClr val="dk1"/>
              </a:buClr>
              <a:buSzPct val="61111"/>
              <a:buFont typeface="Arial"/>
              <a:buNone/>
            </a:pPr>
            <a:r>
              <a:rPr lang="ko"/>
              <a:t>• 	대상: 기관 투자자, 애널리스트, 기업 전략 담당자</a:t>
            </a:r>
            <a:endParaRPr/>
          </a:p>
          <a:p>
            <a:pPr marL="0" lvl="0" indent="0" algn="l" rtl="0">
              <a:spcBef>
                <a:spcPts val="1200"/>
              </a:spcBef>
              <a:spcAft>
                <a:spcPts val="0"/>
              </a:spcAft>
              <a:buClr>
                <a:schemeClr val="dk1"/>
              </a:buClr>
              <a:buSzPct val="61111"/>
              <a:buFont typeface="Arial"/>
              <a:buNone/>
            </a:pPr>
            <a:r>
              <a:rPr lang="ko"/>
              <a:t>• 	장점: 실시간 정보 추적 및 경쟁사 분석에 강점</a:t>
            </a:r>
            <a:endParaRPr/>
          </a:p>
          <a:p>
            <a:pPr marL="0" lvl="0" indent="0" algn="l" rtl="0">
              <a:spcBef>
                <a:spcPts val="1200"/>
              </a:spcBef>
              <a:spcAft>
                <a:spcPts val="1200"/>
              </a:spcAft>
              <a:buNone/>
            </a:pPr>
            <a:endParaRPr/>
          </a:p>
        </p:txBody>
      </p:sp>
      <p:pic>
        <p:nvPicPr>
          <p:cNvPr id="113" name="Google Shape;113;p22"/>
          <p:cNvPicPr preferRelativeResize="0"/>
          <p:nvPr/>
        </p:nvPicPr>
        <p:blipFill>
          <a:blip r:embed="rId4">
            <a:alphaModFix/>
          </a:blip>
          <a:stretch>
            <a:fillRect/>
          </a:stretch>
        </p:blipFill>
        <p:spPr>
          <a:xfrm>
            <a:off x="311701" y="1152475"/>
            <a:ext cx="5550126" cy="3924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 name="Google Shape;119;p23"/>
          <p:cNvSpPr txBox="1">
            <a:spLocks noGrp="1"/>
          </p:cNvSpPr>
          <p:nvPr>
            <p:ph type="body" idx="1"/>
          </p:nvPr>
        </p:nvSpPr>
        <p:spPr>
          <a:xfrm>
            <a:off x="5954700" y="1152475"/>
            <a:ext cx="2877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ko" sz="1100">
                <a:solidFill>
                  <a:schemeClr val="dk1"/>
                </a:solidFill>
              </a:rPr>
              <a:t>3.</a:t>
            </a:r>
            <a:r>
              <a:rPr lang="ko" sz="1100">
                <a:solidFill>
                  <a:schemeClr val="dk1"/>
                </a:solidFill>
                <a:uFill>
                  <a:noFill/>
                </a:uFill>
                <a:hlinkClick r:id="rId3">
                  <a:extLst>
                    <a:ext uri="{A12FA001-AC4F-418D-AE19-62706E023703}">
                      <ahyp:hlinkClr xmlns:ahyp="http://schemas.microsoft.com/office/drawing/2018/hyperlinkcolor" val="tx"/>
                    </a:ext>
                  </a:extLst>
                </a:hlinkClick>
              </a:rPr>
              <a:t> </a:t>
            </a:r>
            <a:r>
              <a:rPr lang="ko" sz="1100" b="1" u="sng">
                <a:solidFill>
                  <a:schemeClr val="hlink"/>
                </a:solidFill>
              </a:rPr>
              <a:t>https://marketmap.one/</a:t>
            </a:r>
            <a:endParaRPr sz="1100" b="1" u="sng">
              <a:solidFill>
                <a:schemeClr val="hlink"/>
              </a:solidFill>
            </a:endParaRPr>
          </a:p>
          <a:p>
            <a:pPr marL="457200" lvl="0" indent="-298450" algn="l" rtl="0">
              <a:spcBef>
                <a:spcPts val="1200"/>
              </a:spcBef>
              <a:spcAft>
                <a:spcPts val="0"/>
              </a:spcAft>
              <a:buClr>
                <a:schemeClr val="dk1"/>
              </a:buClr>
              <a:buSzPts val="1100"/>
              <a:buChar char="●"/>
            </a:pPr>
            <a:r>
              <a:rPr lang="ko" sz="1100" b="1">
                <a:solidFill>
                  <a:schemeClr val="dk1"/>
                </a:solidFill>
              </a:rPr>
              <a:t>특징</a:t>
            </a:r>
            <a:r>
              <a:rPr lang="ko" sz="1100">
                <a:solidFill>
                  <a:schemeClr val="dk1"/>
                </a:solidFill>
              </a:rPr>
              <a:t>: 뉴스, 소셜미디어, 공시자료 등에서 투자 신호 추출</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기능</a:t>
            </a:r>
            <a:r>
              <a:rPr lang="ko"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감성 분석(Sentiment Analysis)</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이벤트 기반 알림</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종목별 리스크 요인 시각화</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장점</a:t>
            </a:r>
            <a:r>
              <a:rPr lang="ko" sz="1100">
                <a:solidFill>
                  <a:schemeClr val="dk1"/>
                </a:solidFill>
              </a:rPr>
              <a:t>: AI 기반으로 투자 타이밍 포착에 도움</a:t>
            </a:r>
            <a:endParaRPr sz="1100">
              <a:solidFill>
                <a:schemeClr val="dk1"/>
              </a:solidFill>
            </a:endParaRPr>
          </a:p>
          <a:p>
            <a:pPr marL="0" lvl="0" indent="0" algn="l" rtl="0">
              <a:spcBef>
                <a:spcPts val="1200"/>
              </a:spcBef>
              <a:spcAft>
                <a:spcPts val="1200"/>
              </a:spcAft>
              <a:buNone/>
            </a:pPr>
            <a:endParaRPr/>
          </a:p>
        </p:txBody>
      </p:sp>
      <p:pic>
        <p:nvPicPr>
          <p:cNvPr id="120" name="Google Shape;120;p23"/>
          <p:cNvPicPr preferRelativeResize="0"/>
          <p:nvPr/>
        </p:nvPicPr>
        <p:blipFill>
          <a:blip r:embed="rId4">
            <a:alphaModFix/>
          </a:blip>
          <a:stretch>
            <a:fillRect/>
          </a:stretch>
        </p:blipFill>
        <p:spPr>
          <a:xfrm>
            <a:off x="311700" y="1152475"/>
            <a:ext cx="5642999" cy="341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5934900" y="1152475"/>
            <a:ext cx="28974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ko" sz="1400" u="sng">
                <a:solidFill>
                  <a:schemeClr val="hlink"/>
                </a:solidFill>
                <a:hlinkClick r:id="rId3"/>
              </a:rPr>
              <a:t>https://stocktwits.com/</a:t>
            </a:r>
            <a:endParaRPr sz="1400">
              <a:solidFill>
                <a:schemeClr val="dk1"/>
              </a:solidFill>
            </a:endParaRPr>
          </a:p>
          <a:p>
            <a:pPr marL="0" lvl="0" indent="0" algn="l" rtl="0">
              <a:spcBef>
                <a:spcPts val="1200"/>
              </a:spcBef>
              <a:spcAft>
                <a:spcPts val="0"/>
              </a:spcAft>
              <a:buNone/>
            </a:pPr>
            <a:r>
              <a:rPr lang="ko" sz="1400">
                <a:solidFill>
                  <a:schemeClr val="dk1"/>
                </a:solidFill>
              </a:rPr>
              <a:t>4. 스탁위츠</a:t>
            </a:r>
            <a:endParaRPr sz="1400">
              <a:solidFill>
                <a:schemeClr val="dk1"/>
              </a:solidFill>
            </a:endParaRPr>
          </a:p>
          <a:p>
            <a:pPr marL="457200" lvl="0" indent="-293211" algn="l" rtl="0">
              <a:spcBef>
                <a:spcPts val="1200"/>
              </a:spcBef>
              <a:spcAft>
                <a:spcPts val="0"/>
              </a:spcAft>
              <a:buClr>
                <a:schemeClr val="dk1"/>
              </a:buClr>
              <a:buSzPct val="100000"/>
              <a:buChar char="●"/>
            </a:pPr>
            <a:r>
              <a:rPr lang="ko" sz="1100" b="1">
                <a:solidFill>
                  <a:schemeClr val="dk1"/>
                </a:solidFill>
              </a:rPr>
              <a:t>Cashtag 시스템</a:t>
            </a:r>
            <a:r>
              <a:rPr lang="ko" sz="1100">
                <a:solidFill>
                  <a:schemeClr val="dk1"/>
                </a:solidFill>
              </a:rPr>
              <a:t>: </a:t>
            </a:r>
            <a:r>
              <a:rPr lang="ko" sz="1100">
                <a:solidFill>
                  <a:srgbClr val="188038"/>
                </a:solidFill>
                <a:latin typeface="Roboto Mono"/>
                <a:ea typeface="Roboto Mono"/>
                <a:cs typeface="Roboto Mono"/>
                <a:sym typeface="Roboto Mono"/>
              </a:rPr>
              <a:t>$TSLA</a:t>
            </a:r>
            <a:r>
              <a:rPr lang="ko" sz="1100">
                <a:solidFill>
                  <a:schemeClr val="dk1"/>
                </a:solidFill>
              </a:rPr>
              <a:t>처럼 종목 앞에 </a:t>
            </a:r>
            <a:r>
              <a:rPr lang="ko" sz="1100">
                <a:solidFill>
                  <a:srgbClr val="188038"/>
                </a:solidFill>
                <a:latin typeface="Roboto Mono"/>
                <a:ea typeface="Roboto Mono"/>
                <a:cs typeface="Roboto Mono"/>
                <a:sym typeface="Roboto Mono"/>
              </a:rPr>
              <a:t>$</a:t>
            </a:r>
            <a:r>
              <a:rPr lang="ko" sz="1100">
                <a:solidFill>
                  <a:schemeClr val="dk1"/>
                </a:solidFill>
              </a:rPr>
              <a:t>를 붙여 특정 종목에 대한 대화를 쉽게 모아볼 수 있음 </a:t>
            </a:r>
            <a:r>
              <a:rPr lang="ko" sz="1100" b="1">
                <a:solidFill>
                  <a:schemeClr val="dk1"/>
                </a:solidFill>
              </a:rPr>
              <a:t>실시간 시장 심리(Sentiment)</a:t>
            </a:r>
            <a:r>
              <a:rPr lang="ko" sz="1100">
                <a:solidFill>
                  <a:schemeClr val="dk1"/>
                </a:solidFill>
              </a:rPr>
              <a:t>: 투자자들의 긍정/부정 의견을 집계해 시장 분위기를 한눈에 확인 가능</a:t>
            </a:r>
            <a:endParaRPr sz="1100">
              <a:solidFill>
                <a:schemeClr val="dk1"/>
              </a:solidFill>
            </a:endParaRPr>
          </a:p>
          <a:p>
            <a:pPr marL="457200" lvl="0" indent="-293211" algn="l" rtl="0">
              <a:spcBef>
                <a:spcPts val="0"/>
              </a:spcBef>
              <a:spcAft>
                <a:spcPts val="0"/>
              </a:spcAft>
              <a:buClr>
                <a:schemeClr val="dk1"/>
              </a:buClr>
              <a:buSzPct val="100000"/>
              <a:buChar char="●"/>
            </a:pPr>
            <a:r>
              <a:rPr lang="ko" sz="1100" b="1">
                <a:solidFill>
                  <a:schemeClr val="dk1"/>
                </a:solidFill>
              </a:rPr>
              <a:t>트렌드 탐색</a:t>
            </a:r>
            <a:r>
              <a:rPr lang="ko" sz="1100">
                <a:solidFill>
                  <a:schemeClr val="dk1"/>
                </a:solidFill>
              </a:rPr>
              <a:t>: 어떤 종목이나 코인이 주목받고 있는지 실시간으로 확인</a:t>
            </a:r>
            <a:endParaRPr sz="1100">
              <a:solidFill>
                <a:schemeClr val="dk1"/>
              </a:solidFill>
            </a:endParaRPr>
          </a:p>
          <a:p>
            <a:pPr marL="457200" lvl="0" indent="-293211" algn="l" rtl="0">
              <a:spcBef>
                <a:spcPts val="0"/>
              </a:spcBef>
              <a:spcAft>
                <a:spcPts val="0"/>
              </a:spcAft>
              <a:buClr>
                <a:schemeClr val="dk1"/>
              </a:buClr>
              <a:buSzPct val="100000"/>
              <a:buChar char="●"/>
            </a:pPr>
            <a:r>
              <a:rPr lang="ko" sz="1100" b="1">
                <a:solidFill>
                  <a:schemeClr val="dk1"/>
                </a:solidFill>
              </a:rPr>
              <a:t>AI 기반 인사이트</a:t>
            </a:r>
            <a:r>
              <a:rPr lang="ko" sz="1100">
                <a:solidFill>
                  <a:schemeClr val="dk1"/>
                </a:solidFill>
              </a:rPr>
              <a:t>: 커뮤니티 데이터를 분석해 주요 종목과 투자 아이디어를 추천</a:t>
            </a:r>
            <a:endParaRPr sz="1100">
              <a:solidFill>
                <a:schemeClr val="dk1"/>
              </a:solidFill>
            </a:endParaRPr>
          </a:p>
          <a:p>
            <a:pPr marL="457200" lvl="0" indent="-293211" algn="l" rtl="0">
              <a:spcBef>
                <a:spcPts val="0"/>
              </a:spcBef>
              <a:spcAft>
                <a:spcPts val="0"/>
              </a:spcAft>
              <a:buClr>
                <a:schemeClr val="dk1"/>
              </a:buClr>
              <a:buSzPct val="100000"/>
              <a:buChar char="●"/>
            </a:pPr>
            <a:r>
              <a:rPr lang="ko" sz="1100" b="1">
                <a:solidFill>
                  <a:schemeClr val="dk1"/>
                </a:solidFill>
              </a:rPr>
              <a:t>모바일 앱 지원</a:t>
            </a:r>
            <a:r>
              <a:rPr lang="ko" sz="1100">
                <a:solidFill>
                  <a:schemeClr val="dk1"/>
                </a:solidFill>
              </a:rPr>
              <a:t>: iOS와 Android에서 무료로 사용 가능</a:t>
            </a:r>
            <a:endParaRPr sz="1100">
              <a:solidFill>
                <a:schemeClr val="dk1"/>
              </a:solidFill>
            </a:endParaRPr>
          </a:p>
          <a:p>
            <a:pPr marL="0" lvl="0" indent="0" algn="l" rtl="0">
              <a:spcBef>
                <a:spcPts val="1200"/>
              </a:spcBef>
              <a:spcAft>
                <a:spcPts val="1200"/>
              </a:spcAft>
              <a:buNone/>
            </a:pPr>
            <a:endParaRPr sz="2800">
              <a:solidFill>
                <a:schemeClr val="dk1"/>
              </a:solidFill>
            </a:endParaRPr>
          </a:p>
        </p:txBody>
      </p:sp>
      <p:pic>
        <p:nvPicPr>
          <p:cNvPr id="127" name="Google Shape;127;p24"/>
          <p:cNvPicPr preferRelativeResize="0"/>
          <p:nvPr/>
        </p:nvPicPr>
        <p:blipFill>
          <a:blip r:embed="rId4">
            <a:alphaModFix/>
          </a:blip>
          <a:stretch>
            <a:fillRect/>
          </a:stretch>
        </p:blipFill>
        <p:spPr>
          <a:xfrm>
            <a:off x="311700" y="1152475"/>
            <a:ext cx="5513200" cy="341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서비스 유형 분류</a:t>
            </a:r>
            <a:endParaRPr/>
          </a:p>
        </p:txBody>
      </p:sp>
      <p:sp>
        <p:nvSpPr>
          <p:cNvPr id="133" name="Google Shape;133;p25"/>
          <p:cNvSpPr txBox="1">
            <a:spLocks noGrp="1"/>
          </p:cNvSpPr>
          <p:nvPr>
            <p:ph type="body" idx="1"/>
          </p:nvPr>
        </p:nvSpPr>
        <p:spPr>
          <a:xfrm>
            <a:off x="4698400" y="1088350"/>
            <a:ext cx="4134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각 정보 원천에 따라 시황에 대한 예측을 제시하는 BM</a:t>
            </a:r>
            <a:endParaRPr/>
          </a:p>
          <a:p>
            <a:pPr marL="457200" lvl="0" indent="-342900" algn="l" rtl="0">
              <a:spcBef>
                <a:spcPts val="0"/>
              </a:spcBef>
              <a:spcAft>
                <a:spcPts val="0"/>
              </a:spcAft>
              <a:buSzPts val="1800"/>
              <a:buChar char="-"/>
            </a:pPr>
            <a:r>
              <a:rPr lang="ko"/>
              <a:t>뉴스, SNS 등을 기반으로 하는 방식</a:t>
            </a:r>
            <a:endParaRPr/>
          </a:p>
          <a:p>
            <a:pPr marL="457200" lvl="0" indent="-342900" algn="l" rtl="0">
              <a:spcBef>
                <a:spcPts val="0"/>
              </a:spcBef>
              <a:spcAft>
                <a:spcPts val="0"/>
              </a:spcAft>
              <a:buSzPts val="1800"/>
              <a:buChar char="-"/>
            </a:pPr>
            <a:r>
              <a:rPr lang="ko"/>
              <a:t>AI기반의 뉴스 감정분석 방식</a:t>
            </a:r>
            <a:endParaRPr/>
          </a:p>
          <a:p>
            <a:pPr marL="457200" lvl="0" indent="-342900" algn="l" rtl="0">
              <a:spcBef>
                <a:spcPts val="0"/>
              </a:spcBef>
              <a:spcAft>
                <a:spcPts val="0"/>
              </a:spcAft>
              <a:buSzPts val="1800"/>
              <a:buChar char="-"/>
            </a:pPr>
            <a:r>
              <a:rPr lang="ko"/>
              <a:t>기술분석과 감정지표를 융합하는 방식</a:t>
            </a:r>
            <a:endParaRPr/>
          </a:p>
          <a:p>
            <a:pPr marL="457200" lvl="0" indent="-342900" algn="l" rtl="0">
              <a:spcBef>
                <a:spcPts val="0"/>
              </a:spcBef>
              <a:spcAft>
                <a:spcPts val="0"/>
              </a:spcAft>
              <a:buSzPts val="1800"/>
              <a:buChar char="-"/>
            </a:pPr>
            <a:r>
              <a:rPr lang="ko"/>
              <a:t>투자자 행동분석과 결합 방식</a:t>
            </a:r>
            <a:endParaRPr/>
          </a:p>
          <a:p>
            <a:pPr marL="457200" lvl="0" indent="-342900" algn="l" rtl="0">
              <a:spcBef>
                <a:spcPts val="0"/>
              </a:spcBef>
              <a:spcAft>
                <a:spcPts val="0"/>
              </a:spcAft>
              <a:buSzPts val="1800"/>
              <a:buChar char="-"/>
            </a:pPr>
            <a:r>
              <a:rPr lang="ko"/>
              <a:t>거시경제 지표를 기반으로 하는 방식</a:t>
            </a:r>
            <a:endParaRPr/>
          </a:p>
        </p:txBody>
      </p:sp>
      <p:pic>
        <p:nvPicPr>
          <p:cNvPr id="134" name="Google Shape;134;p25"/>
          <p:cNvPicPr preferRelativeResize="0"/>
          <p:nvPr/>
        </p:nvPicPr>
        <p:blipFill>
          <a:blip r:embed="rId3">
            <a:alphaModFix/>
          </a:blip>
          <a:stretch>
            <a:fillRect/>
          </a:stretch>
        </p:blipFill>
        <p:spPr>
          <a:xfrm>
            <a:off x="311701" y="1088350"/>
            <a:ext cx="4335100" cy="329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국내현황</a:t>
            </a:r>
            <a:endParaRPr/>
          </a:p>
        </p:txBody>
      </p:sp>
      <p:sp>
        <p:nvSpPr>
          <p:cNvPr id="140" name="Google Shape;14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외국 사례는 기업형태로 존재하나, 국내의 경우 공공데이터, DART전자공시스템, KIPRIS특허정보검색서비스, 그리고 크리딧잡/사람인과 같은 형태로 존재함</a:t>
            </a:r>
            <a:endParaRPr/>
          </a:p>
          <a:p>
            <a:pPr marL="457200" lvl="0" indent="0" algn="l" rtl="0">
              <a:spcBef>
                <a:spcPts val="1200"/>
              </a:spcBef>
              <a:spcAft>
                <a:spcPts val="0"/>
              </a:spcAft>
              <a:buNone/>
            </a:pPr>
            <a:endParaRPr sz="100"/>
          </a:p>
          <a:p>
            <a:pPr marL="457200" lvl="0" indent="-342900" algn="l" rtl="0">
              <a:spcBef>
                <a:spcPts val="1200"/>
              </a:spcBef>
              <a:spcAft>
                <a:spcPts val="0"/>
              </a:spcAft>
              <a:buSzPts val="1800"/>
              <a:buChar char="-"/>
            </a:pPr>
            <a:r>
              <a:rPr lang="ko"/>
              <a:t>국내에도 기업형태의 증시 정보를 OSINT형태로 제공할 수 있는 기업이 필요함</a:t>
            </a:r>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800"/>
              </a:spcBef>
              <a:spcAft>
                <a:spcPts val="400"/>
              </a:spcAft>
              <a:buClr>
                <a:schemeClr val="dk1"/>
              </a:buClr>
              <a:buSzPts val="1100"/>
              <a:buFont typeface="Arial"/>
              <a:buNone/>
            </a:pPr>
            <a:r>
              <a:rPr lang="ko" sz="1700" b="1"/>
              <a:t>주요 한국어 Lexicon</a:t>
            </a:r>
            <a:endParaRPr/>
          </a:p>
        </p:txBody>
      </p:sp>
      <p:graphicFrame>
        <p:nvGraphicFramePr>
          <p:cNvPr id="146" name="Google Shape;146;p27"/>
          <p:cNvGraphicFramePr/>
          <p:nvPr/>
        </p:nvGraphicFramePr>
        <p:xfrm>
          <a:off x="311700" y="1136650"/>
          <a:ext cx="3000000" cy="3000000"/>
        </p:xfrm>
        <a:graphic>
          <a:graphicData uri="http://schemas.openxmlformats.org/drawingml/2006/table">
            <a:tbl>
              <a:tblPr>
                <a:noFill/>
                <a:tableStyleId>{6CC84DB1-A852-4F33-89FF-CD408B9C7CB2}</a:tableStyleId>
              </a:tblPr>
              <a:tblGrid>
                <a:gridCol w="2048975">
                  <a:extLst>
                    <a:ext uri="{9D8B030D-6E8A-4147-A177-3AD203B41FA5}">
                      <a16:colId xmlns:a16="http://schemas.microsoft.com/office/drawing/2014/main" val="20000"/>
                    </a:ext>
                  </a:extLst>
                </a:gridCol>
                <a:gridCol w="1834375">
                  <a:extLst>
                    <a:ext uri="{9D8B030D-6E8A-4147-A177-3AD203B41FA5}">
                      <a16:colId xmlns:a16="http://schemas.microsoft.com/office/drawing/2014/main" val="20001"/>
                    </a:ext>
                  </a:extLst>
                </a:gridCol>
                <a:gridCol w="2642200">
                  <a:extLst>
                    <a:ext uri="{9D8B030D-6E8A-4147-A177-3AD203B41FA5}">
                      <a16:colId xmlns:a16="http://schemas.microsoft.com/office/drawing/2014/main" val="20002"/>
                    </a:ext>
                  </a:extLst>
                </a:gridCol>
                <a:gridCol w="1518850">
                  <a:extLst>
                    <a:ext uri="{9D8B030D-6E8A-4147-A177-3AD203B41FA5}">
                      <a16:colId xmlns:a16="http://schemas.microsoft.com/office/drawing/2014/main" val="20003"/>
                    </a:ext>
                  </a:extLst>
                </a:gridCol>
              </a:tblGrid>
              <a:tr h="414775">
                <a:tc>
                  <a:txBody>
                    <a:bodyPr/>
                    <a:lstStyle/>
                    <a:p>
                      <a:pPr marL="0" lvl="0" indent="0" algn="ctr" rtl="0">
                        <a:lnSpc>
                          <a:spcPct val="115000"/>
                        </a:lnSpc>
                        <a:spcBef>
                          <a:spcPts val="0"/>
                        </a:spcBef>
                        <a:spcAft>
                          <a:spcPts val="0"/>
                        </a:spcAft>
                        <a:buNone/>
                      </a:pPr>
                      <a:r>
                        <a:rPr lang="ko" sz="1100" b="1"/>
                        <a:t>이름</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100" b="1"/>
                        <a:t>출처</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100" b="1"/>
                        <a:t>특징</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100" b="1"/>
                        <a:t>활용 예시</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86675">
                <a:tc>
                  <a:txBody>
                    <a:bodyPr/>
                    <a:lstStyle/>
                    <a:p>
                      <a:pPr marL="0" lvl="0" indent="0" algn="l" rtl="0">
                        <a:lnSpc>
                          <a:spcPct val="115000"/>
                        </a:lnSpc>
                        <a:spcBef>
                          <a:spcPts val="0"/>
                        </a:spcBef>
                        <a:spcAft>
                          <a:spcPts val="0"/>
                        </a:spcAft>
                        <a:buNone/>
                      </a:pPr>
                      <a:r>
                        <a:rPr lang="ko" sz="1100" b="1"/>
                        <a:t>KnuSentiLex (KNU 한국어 감성사전)</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군산대학교 Data Intelligence Lab</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보편적 긍·부정 감성어 포함. 이모티콘까지 감성어로 등록. GitHub에서 무료 제공</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감성 분석, 텍스트 마이닝, SNS 데이터 분석</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86675">
                <a:tc>
                  <a:txBody>
                    <a:bodyPr/>
                    <a:lstStyle/>
                    <a:p>
                      <a:pPr marL="0" lvl="0" indent="0" algn="l" rtl="0">
                        <a:lnSpc>
                          <a:spcPct val="115000"/>
                        </a:lnSpc>
                        <a:spcBef>
                          <a:spcPts val="0"/>
                        </a:spcBef>
                        <a:spcAft>
                          <a:spcPts val="0"/>
                        </a:spcAft>
                        <a:buNone/>
                      </a:pPr>
                      <a:r>
                        <a:rPr lang="ko" sz="1100" b="1"/>
                        <a:t>부산대 Sentimental Dictionary</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부산대학교</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한국어·영어·중국어 감성사전 제공. 구축 방법과 모델링 방식 공개</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다국어 감성 분석 연구</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86675">
                <a:tc>
                  <a:txBody>
                    <a:bodyPr/>
                    <a:lstStyle/>
                    <a:p>
                      <a:pPr marL="0" lvl="0" indent="0" algn="l" rtl="0">
                        <a:lnSpc>
                          <a:spcPct val="115000"/>
                        </a:lnSpc>
                        <a:spcBef>
                          <a:spcPts val="0"/>
                        </a:spcBef>
                        <a:spcAft>
                          <a:spcPts val="0"/>
                        </a:spcAft>
                        <a:buNone/>
                      </a:pPr>
                      <a:r>
                        <a:rPr lang="ko" sz="1100" b="1"/>
                        <a:t>표준국어대사전 기반 확장 감성어 사전</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국립국어원 자료 활용</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표준국어대사전에서 추출된 감성어 + 축약어·신조어·이모티콘 포함</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t>빅데이터 분석, 소셜 미디어 감성 연구</a:t>
                      </a:r>
                      <a:endParaRPr sz="1100"/>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04. 프로젝트 수행 결과</a:t>
            </a:r>
            <a:endParaRPr/>
          </a:p>
        </p:txBody>
      </p:sp>
      <p:sp>
        <p:nvSpPr>
          <p:cNvPr id="152" name="Google Shape;15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4.1 정보이론</a:t>
            </a:r>
            <a:endParaRPr/>
          </a:p>
        </p:txBody>
      </p:sp>
      <p:sp>
        <p:nvSpPr>
          <p:cNvPr id="158" name="Google Shape;15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약성, 준강성, 강성(이론은 정보가 시장가격에 즉시 반영된다는 가정을 기초로 함)</a:t>
            </a:r>
            <a:endParaRPr/>
          </a:p>
          <a:p>
            <a:pPr marL="0" lvl="0" indent="0" algn="l" rtl="0">
              <a:spcBef>
                <a:spcPts val="1200"/>
              </a:spcBef>
              <a:spcAft>
                <a:spcPts val="0"/>
              </a:spcAft>
              <a:buNone/>
            </a:pPr>
            <a:r>
              <a:rPr lang="ko"/>
              <a:t>=&gt; 정보의 공개 시점과 정보의 영향시점의 차이</a:t>
            </a:r>
            <a:endParaRPr/>
          </a:p>
          <a:p>
            <a:pPr marL="0" lvl="0" indent="0" algn="l" rtl="0">
              <a:spcBef>
                <a:spcPts val="1200"/>
              </a:spcBef>
              <a:spcAft>
                <a:spcPts val="0"/>
              </a:spcAft>
              <a:buNone/>
            </a:pPr>
            <a:r>
              <a:rPr lang="ko"/>
              <a:t>=&gt;정보는 공개되는 즉시 시장에 영향을 미친다. 다만 인지의 주체가 누구인가에 따라 영향이 다를 것인가?</a:t>
            </a:r>
            <a:endParaRPr/>
          </a:p>
          <a:p>
            <a:pPr marL="0" lvl="0" indent="0" algn="l" rtl="0">
              <a:spcBef>
                <a:spcPts val="1200"/>
              </a:spcBef>
              <a:spcAft>
                <a:spcPts val="0"/>
              </a:spcAft>
              <a:buNone/>
            </a:pPr>
            <a:r>
              <a:rPr lang="ko"/>
              <a:t>=&gt; 때문에 역활자의 수집능력, 적용능력, 개인능력 차 등에 의해 시장에 대한 영향 차이 발생생</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4.2 배경</a:t>
            </a:r>
            <a:endParaRPr/>
          </a:p>
        </p:txBody>
      </p:sp>
      <p:sp>
        <p:nvSpPr>
          <p:cNvPr id="164" name="Google Shape;16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ko"/>
              <a:t>주식시장 동인(Market Drivers) </a:t>
            </a:r>
            <a:endParaRPr/>
          </a:p>
          <a:p>
            <a:pPr marL="457200" lvl="0" indent="0" algn="l" rtl="0">
              <a:spcBef>
                <a:spcPts val="1200"/>
              </a:spcBef>
              <a:spcAft>
                <a:spcPts val="0"/>
              </a:spcAft>
              <a:buNone/>
            </a:pPr>
            <a:r>
              <a:rPr lang="ko"/>
              <a:t>Market drivers are the factors that influence financial markets, such as economic indicators, corporate performance, geopolitical events, central bank policies, and </a:t>
            </a:r>
            <a:r>
              <a:rPr lang="ko">
                <a:solidFill>
                  <a:srgbClr val="FF0000"/>
                </a:solidFill>
              </a:rPr>
              <a:t>technological advancements</a:t>
            </a:r>
            <a:r>
              <a:rPr lang="ko"/>
              <a:t>.</a:t>
            </a:r>
            <a:endParaRPr/>
          </a:p>
          <a:p>
            <a:pPr marL="457200" lvl="0" indent="-342900" algn="l" rtl="0">
              <a:spcBef>
                <a:spcPts val="1200"/>
              </a:spcBef>
              <a:spcAft>
                <a:spcPts val="0"/>
              </a:spcAft>
              <a:buSzPts val="1800"/>
              <a:buChar char="-"/>
            </a:pPr>
            <a:r>
              <a:rPr lang="ko"/>
              <a:t>기존 주식의 예측 방법 : 전문가 중심의 판단으로 그들의 개인적 결정과 집단적인 평가에 의해 주도되거나 하기도 함</a:t>
            </a:r>
            <a:endParaRPr/>
          </a:p>
          <a:p>
            <a:pPr marL="457200" lvl="0" indent="-342900" algn="l" rtl="0">
              <a:spcBef>
                <a:spcPts val="0"/>
              </a:spcBef>
              <a:spcAft>
                <a:spcPts val="0"/>
              </a:spcAft>
              <a:buSzPts val="1800"/>
              <a:buChar char="-"/>
            </a:pPr>
            <a:r>
              <a:rPr lang="ko"/>
              <a:t>Herding Forecast and Bold Forecast</a:t>
            </a:r>
            <a:endParaRPr/>
          </a:p>
          <a:p>
            <a:pPr marL="457200" lvl="0" indent="-342900" algn="l" rtl="0">
              <a:spcBef>
                <a:spcPts val="0"/>
              </a:spcBef>
              <a:spcAft>
                <a:spcPts val="0"/>
              </a:spcAft>
              <a:buSzPts val="1800"/>
              <a:buChar char="-"/>
            </a:pPr>
            <a:r>
              <a:rPr lang="ko"/>
              <a:t>AI Agent를 기반으로 Argument Mining을 통한 Opinion의 영향에 따른 향후 주가 변동을 예상</a:t>
            </a:r>
            <a:endParaRPr/>
          </a:p>
          <a:p>
            <a:pPr marL="457200" lvl="0" indent="-342900" algn="l" rtl="0">
              <a:spcBef>
                <a:spcPts val="0"/>
              </a:spcBef>
              <a:spcAft>
                <a:spcPts val="0"/>
              </a:spcAft>
              <a:buSzPts val="1800"/>
              <a:buChar char="-"/>
            </a:pPr>
            <a:r>
              <a:rPr lang="ko"/>
              <a:t>투자 시점의 예측과 시장탈출 시점의 예측</a:t>
            </a:r>
            <a:endParaRPr/>
          </a:p>
          <a:p>
            <a:pPr marL="457200" lvl="0" indent="-342900" algn="l" rtl="0">
              <a:spcBef>
                <a:spcPts val="0"/>
              </a:spcBef>
              <a:spcAft>
                <a:spcPts val="0"/>
              </a:spcAft>
              <a:buSzPts val="1800"/>
              <a:buChar char="-"/>
            </a:pPr>
            <a:r>
              <a:rPr lang="ko"/>
              <a:t>시장의 상승과 하락 장의 예측 =&gt; 시장 변화의 시점 예측</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ko" sz="1800">
                <a:solidFill>
                  <a:schemeClr val="dk2"/>
                </a:solidFill>
              </a:rPr>
              <a:t>Herding Forecast vs Bold Forecast</a:t>
            </a:r>
            <a:endParaRPr/>
          </a:p>
        </p:txBody>
      </p:sp>
      <p:sp>
        <p:nvSpPr>
          <p:cNvPr id="170" name="Google Shape;170;p31"/>
          <p:cNvSpPr txBox="1">
            <a:spLocks noGrp="1"/>
          </p:cNvSpPr>
          <p:nvPr>
            <p:ph type="body" idx="1"/>
          </p:nvPr>
        </p:nvSpPr>
        <p:spPr>
          <a:xfrm>
            <a:off x="5912400" y="1152475"/>
            <a:ext cx="2919900" cy="3416400"/>
          </a:xfrm>
          <a:prstGeom prst="rect">
            <a:avLst/>
          </a:prstGeom>
        </p:spPr>
        <p:txBody>
          <a:bodyPr spcFirstLastPara="1" wrap="square" lIns="91425" tIns="91425" rIns="91425" bIns="91425" anchor="t" anchorCtr="0">
            <a:normAutofit/>
          </a:bodyPr>
          <a:lstStyle/>
          <a:p>
            <a:pPr marL="457200" lvl="0" indent="-309514" algn="l" rtl="0">
              <a:spcBef>
                <a:spcPts val="1800"/>
              </a:spcBef>
              <a:spcAft>
                <a:spcPts val="0"/>
              </a:spcAft>
              <a:buClr>
                <a:schemeClr val="dk1"/>
              </a:buClr>
              <a:buSzPts val="1274"/>
              <a:buChar char="●"/>
            </a:pPr>
            <a:r>
              <a:rPr lang="ko" sz="1274" b="1">
                <a:solidFill>
                  <a:schemeClr val="dk1"/>
                </a:solidFill>
              </a:rPr>
              <a:t>투자자 입장</a:t>
            </a:r>
            <a:r>
              <a:rPr lang="ko" sz="1274">
                <a:solidFill>
                  <a:schemeClr val="dk1"/>
                </a:solidFill>
              </a:rPr>
              <a:t>: Herding Forecast는 참고용으로만 활용하고, Bold Forecast는 새로운 정보와 기회를 제공할 수 있으므로 더 주목할 가치가 있음. </a:t>
            </a:r>
            <a:endParaRPr sz="1274">
              <a:solidFill>
                <a:schemeClr val="dk1"/>
              </a:solidFill>
            </a:endParaRPr>
          </a:p>
          <a:p>
            <a:pPr marL="457200" lvl="0" indent="0" algn="l" rtl="0">
              <a:spcBef>
                <a:spcPts val="1800"/>
              </a:spcBef>
              <a:spcAft>
                <a:spcPts val="0"/>
              </a:spcAft>
              <a:buNone/>
            </a:pPr>
            <a:endParaRPr sz="1274" b="1">
              <a:solidFill>
                <a:schemeClr val="dk1"/>
              </a:solidFill>
            </a:endParaRPr>
          </a:p>
          <a:p>
            <a:pPr marL="457200" lvl="0" indent="-309514" algn="l" rtl="0">
              <a:spcBef>
                <a:spcPts val="1800"/>
              </a:spcBef>
              <a:spcAft>
                <a:spcPts val="0"/>
              </a:spcAft>
              <a:buClr>
                <a:schemeClr val="dk1"/>
              </a:buClr>
              <a:buSzPts val="1274"/>
              <a:buChar char="●"/>
            </a:pPr>
            <a:r>
              <a:rPr lang="ko" sz="1274" b="1">
                <a:solidFill>
                  <a:schemeClr val="dk1"/>
                </a:solidFill>
              </a:rPr>
              <a:t>분석가 입장</a:t>
            </a:r>
            <a:r>
              <a:rPr lang="ko" sz="1274">
                <a:solidFill>
                  <a:schemeClr val="dk1"/>
                </a:solidFill>
              </a:rPr>
              <a:t>: Bold Forecast는 차별화된 전문성을 보여줄 수 있지만, 실패 시 평판 리스크가 크므로 신중한 판단이 필요.</a:t>
            </a:r>
            <a:endParaRPr sz="1274">
              <a:solidFill>
                <a:schemeClr val="dk1"/>
              </a:solidFill>
            </a:endParaRPr>
          </a:p>
          <a:p>
            <a:pPr marL="0" lvl="0" indent="0" algn="l" rtl="0">
              <a:spcBef>
                <a:spcPts val="1800"/>
              </a:spcBef>
              <a:spcAft>
                <a:spcPts val="1200"/>
              </a:spcAft>
              <a:buNone/>
            </a:pPr>
            <a:endParaRPr/>
          </a:p>
        </p:txBody>
      </p:sp>
      <p:pic>
        <p:nvPicPr>
          <p:cNvPr id="171" name="Google Shape;171;p31"/>
          <p:cNvPicPr preferRelativeResize="0"/>
          <p:nvPr/>
        </p:nvPicPr>
        <p:blipFill>
          <a:blip r:embed="rId3">
            <a:alphaModFix/>
          </a:blip>
          <a:stretch>
            <a:fillRect/>
          </a:stretch>
        </p:blipFill>
        <p:spPr>
          <a:xfrm>
            <a:off x="311700" y="1152475"/>
            <a:ext cx="5600700" cy="335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목차</a:t>
            </a:r>
            <a:endParaRPr/>
          </a:p>
        </p:txBody>
      </p:sp>
      <p:sp>
        <p:nvSpPr>
          <p:cNvPr id="61" name="Google Shape;61;p14"/>
          <p:cNvSpPr txBox="1">
            <a:spLocks noGrp="1"/>
          </p:cNvSpPr>
          <p:nvPr>
            <p:ph type="body" idx="1"/>
          </p:nvPr>
        </p:nvSpPr>
        <p:spPr>
          <a:xfrm>
            <a:off x="311700" y="1573775"/>
            <a:ext cx="8520600" cy="2520300"/>
          </a:xfrm>
          <a:prstGeom prst="rect">
            <a:avLst/>
          </a:prstGeom>
        </p:spPr>
        <p:txBody>
          <a:bodyPr spcFirstLastPara="1" wrap="square" lIns="91425" tIns="91425" rIns="91425" bIns="91425" anchor="t" anchorCtr="0">
            <a:noAutofit/>
          </a:bodyPr>
          <a:lstStyle/>
          <a:p>
            <a:pPr marL="457200" lvl="0" indent="-400050" algn="ctr" rtl="0">
              <a:spcBef>
                <a:spcPts val="0"/>
              </a:spcBef>
              <a:spcAft>
                <a:spcPts val="0"/>
              </a:spcAft>
              <a:buSzPts val="2700"/>
              <a:buAutoNum type="arabicPeriod"/>
            </a:pPr>
            <a:r>
              <a:rPr lang="ko" sz="2700"/>
              <a:t>프로젝트 개요</a:t>
            </a:r>
            <a:endParaRPr sz="2700"/>
          </a:p>
          <a:p>
            <a:pPr marL="457200" lvl="0" indent="-400050" algn="ctr" rtl="0">
              <a:spcBef>
                <a:spcPts val="0"/>
              </a:spcBef>
              <a:spcAft>
                <a:spcPts val="0"/>
              </a:spcAft>
              <a:buSzPts val="2700"/>
              <a:buAutoNum type="arabicPeriod"/>
            </a:pPr>
            <a:r>
              <a:rPr lang="ko" sz="2700"/>
              <a:t>프로젝트 팀 구성 및 역할</a:t>
            </a:r>
            <a:endParaRPr sz="2700"/>
          </a:p>
          <a:p>
            <a:pPr marL="457200" lvl="0" indent="-400050" algn="ctr" rtl="0">
              <a:spcBef>
                <a:spcPts val="0"/>
              </a:spcBef>
              <a:spcAft>
                <a:spcPts val="0"/>
              </a:spcAft>
              <a:buSzPts val="2700"/>
              <a:buAutoNum type="arabicPeriod"/>
            </a:pPr>
            <a:r>
              <a:rPr lang="ko" sz="2700"/>
              <a:t>프로젝트 수행 절차 및 방법</a:t>
            </a:r>
            <a:endParaRPr sz="2700"/>
          </a:p>
          <a:p>
            <a:pPr marL="457200" lvl="0" indent="-400050" algn="ctr" rtl="0">
              <a:spcBef>
                <a:spcPts val="0"/>
              </a:spcBef>
              <a:spcAft>
                <a:spcPts val="0"/>
              </a:spcAft>
              <a:buSzPts val="2700"/>
              <a:buAutoNum type="arabicPeriod"/>
            </a:pPr>
            <a:r>
              <a:rPr lang="ko" sz="2700"/>
              <a:t>프로젝트 수행 결과</a:t>
            </a:r>
            <a:endParaRPr sz="2700"/>
          </a:p>
          <a:p>
            <a:pPr marL="457200" lvl="0" indent="-400050" algn="ctr" rtl="0">
              <a:spcBef>
                <a:spcPts val="0"/>
              </a:spcBef>
              <a:spcAft>
                <a:spcPts val="0"/>
              </a:spcAft>
              <a:buSzPts val="2700"/>
              <a:buAutoNum type="arabicPeriod"/>
            </a:pPr>
            <a:r>
              <a:rPr lang="ko" sz="2700"/>
              <a:t>자체 평가 의견</a:t>
            </a:r>
            <a:endParaRPr sz="2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AI Sentiment Analysis 분류</a:t>
            </a:r>
            <a:endParaRPr/>
          </a:p>
        </p:txBody>
      </p:sp>
      <p:sp>
        <p:nvSpPr>
          <p:cNvPr id="177" name="Google Shape;177;p32"/>
          <p:cNvSpPr txBox="1">
            <a:spLocks noGrp="1"/>
          </p:cNvSpPr>
          <p:nvPr>
            <p:ph type="body" idx="1"/>
          </p:nvPr>
        </p:nvSpPr>
        <p:spPr>
          <a:xfrm>
            <a:off x="5385300" y="1152475"/>
            <a:ext cx="36174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주식시장 정보를 수집, 분류, 분석하는 과정과 분류 및 분석 방법의 체계도</a:t>
            </a:r>
            <a:endParaRPr/>
          </a:p>
        </p:txBody>
      </p:sp>
      <p:pic>
        <p:nvPicPr>
          <p:cNvPr id="178" name="Google Shape;178;p32"/>
          <p:cNvPicPr preferRelativeResize="0"/>
          <p:nvPr/>
        </p:nvPicPr>
        <p:blipFill>
          <a:blip r:embed="rId3">
            <a:alphaModFix/>
          </a:blip>
          <a:stretch>
            <a:fillRect/>
          </a:stretch>
        </p:blipFill>
        <p:spPr>
          <a:xfrm>
            <a:off x="311700" y="1152475"/>
            <a:ext cx="5000324" cy="3875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 vs. 기술분석</a:t>
            </a:r>
            <a:endParaRPr/>
          </a:p>
        </p:txBody>
      </p:sp>
      <p:pic>
        <p:nvPicPr>
          <p:cNvPr id="184" name="Google Shape;184;p33"/>
          <p:cNvPicPr preferRelativeResize="0"/>
          <p:nvPr/>
        </p:nvPicPr>
        <p:blipFill>
          <a:blip r:embed="rId3">
            <a:alphaModFix/>
          </a:blip>
          <a:stretch>
            <a:fillRect/>
          </a:stretch>
        </p:blipFill>
        <p:spPr>
          <a:xfrm>
            <a:off x="311700" y="1077075"/>
            <a:ext cx="8520600" cy="2834175"/>
          </a:xfrm>
          <a:prstGeom prst="rect">
            <a:avLst/>
          </a:prstGeom>
          <a:noFill/>
          <a:ln>
            <a:noFill/>
          </a:ln>
        </p:spPr>
      </p:pic>
      <p:sp>
        <p:nvSpPr>
          <p:cNvPr id="185" name="Google Shape;185;p33"/>
          <p:cNvSpPr txBox="1"/>
          <p:nvPr/>
        </p:nvSpPr>
        <p:spPr>
          <a:xfrm>
            <a:off x="311700" y="3911250"/>
            <a:ext cx="8520600" cy="8112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1100">
                <a:solidFill>
                  <a:schemeClr val="dk1"/>
                </a:solidFill>
              </a:rPr>
              <a:t>Sagala, Tommy Wijaya, Mei Silviana Saputri, Rahmad Mahendra, and Indra Budi. 2020. “Stock Price Movement Prediction Using Technical Analysis and Sentiment Analysis.” </a:t>
            </a:r>
            <a:r>
              <a:rPr lang="ko" sz="1100" i="1">
                <a:solidFill>
                  <a:schemeClr val="dk1"/>
                </a:solidFill>
              </a:rPr>
              <a:t>Proceedings of the 2020 2nd Asia Pacific Information Technology Conference</a:t>
            </a:r>
            <a:r>
              <a:rPr lang="ko" sz="1100">
                <a:solidFill>
                  <a:schemeClr val="dk1"/>
                </a:solidFill>
              </a:rPr>
              <a:t>, January 17, 123–27.</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hlink"/>
                </a:solidFill>
                <a:hlinkClick r:id="rId4"/>
              </a:rPr>
              <a:t>https://doi.org/10.1145/3379310.3381045</a:t>
            </a:r>
            <a:r>
              <a:rPr lang="ko" sz="1100">
                <a:solidFill>
                  <a:schemeClr val="dk1"/>
                </a:solidFill>
              </a:rPr>
              <a:t>.</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Impact Duration of Events</a:t>
            </a:r>
            <a:endParaRPr/>
          </a:p>
        </p:txBody>
      </p:sp>
      <p:sp>
        <p:nvSpPr>
          <p:cNvPr id="191" name="Google Shape;19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None/>
            </a:pPr>
            <a:r>
              <a:rPr lang="ko"/>
              <a:t>“Patton and Verardo (2012) noticed decay in the impact of news on asset prices and their betas on a daily timescale and further determine the complete disappearance of news effects within 2-5 days.” (MITRA, 2016, p. 9)</a:t>
            </a:r>
            <a:endParaRPr/>
          </a:p>
          <a:p>
            <a:pPr marL="0" lvl="0" indent="0" algn="l" rtl="0">
              <a:spcBef>
                <a:spcPts val="1200"/>
              </a:spcBef>
              <a:spcAft>
                <a:spcPts val="0"/>
              </a:spcAft>
              <a:buNone/>
            </a:pPr>
            <a:r>
              <a:rPr lang="ko"/>
              <a:t>=&gt; 감성분석의 영향은 2-5일에서 길어야 1주일이다. 이 경우 영향을 지속적으로 판단하는 방법을과 과정을 반복해야하는 문제가 발생한다. 이 문제를 어떻게 해결하는가에 따라 달리 분석의 영향을 진행할 수 있을 것이다. </a:t>
            </a:r>
            <a:endParaRPr/>
          </a:p>
          <a:p>
            <a:pPr marL="457200" lvl="0" indent="-342900" algn="l" rtl="0">
              <a:spcBef>
                <a:spcPts val="1200"/>
              </a:spcBef>
              <a:spcAft>
                <a:spcPts val="0"/>
              </a:spcAft>
              <a:buSzPts val="1800"/>
              <a:buChar char="-"/>
            </a:pPr>
            <a:r>
              <a:rPr lang="ko"/>
              <a:t>감성과 관련된 데이터의 출현 이후 영향을 분석하기 위한 시차의 적용과 실제적인 오류의 조정문제가 발생</a:t>
            </a:r>
            <a:endParaRPr/>
          </a:p>
          <a:p>
            <a:pPr marL="457200" lvl="0" indent="-342900" algn="l" rtl="0">
              <a:spcBef>
                <a:spcPts val="0"/>
              </a:spcBef>
              <a:spcAft>
                <a:spcPts val="0"/>
              </a:spcAft>
              <a:buSzPts val="1800"/>
              <a:buChar char="-"/>
            </a:pPr>
            <a:r>
              <a:rPr lang="ko"/>
              <a:t>프로그램 상에서 이를 구체적 구현가능성과 영향에 대한 불확신이 존재함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2" name="오른쪽 화살표[R] 1">
            <a:extLst>
              <a:ext uri="{FF2B5EF4-FFF2-40B4-BE49-F238E27FC236}">
                <a16:creationId xmlns:a16="http://schemas.microsoft.com/office/drawing/2014/main" id="{A84285BE-0A22-6BA9-5075-8E4D04BB8D50}"/>
              </a:ext>
            </a:extLst>
          </p:cNvPr>
          <p:cNvSpPr/>
          <p:nvPr/>
        </p:nvSpPr>
        <p:spPr>
          <a:xfrm>
            <a:off x="2615609" y="2270225"/>
            <a:ext cx="3561907" cy="383625"/>
          </a:xfrm>
          <a:prstGeom prst="right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6" name="Google Shape;19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dirty="0"/>
              <a:t>데이터와 효과의 괴리(Time Lag)</a:t>
            </a:r>
            <a:endParaRPr dirty="0"/>
          </a:p>
        </p:txBody>
      </p:sp>
      <p:sp>
        <p:nvSpPr>
          <p:cNvPr id="197" name="Google Shape;197;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
        <p:nvSpPr>
          <p:cNvPr id="198" name="Google Shape;198;p35"/>
          <p:cNvSpPr/>
          <p:nvPr/>
        </p:nvSpPr>
        <p:spPr>
          <a:xfrm>
            <a:off x="578075" y="18918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35"/>
          <p:cNvSpPr/>
          <p:nvPr/>
        </p:nvSpPr>
        <p:spPr>
          <a:xfrm>
            <a:off x="730475" y="20442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35"/>
          <p:cNvSpPr/>
          <p:nvPr/>
        </p:nvSpPr>
        <p:spPr>
          <a:xfrm>
            <a:off x="882875" y="21966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1" name="Google Shape;201;p35"/>
          <p:cNvSpPr/>
          <p:nvPr/>
        </p:nvSpPr>
        <p:spPr>
          <a:xfrm>
            <a:off x="1035275" y="23490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202;p35"/>
          <p:cNvSpPr/>
          <p:nvPr/>
        </p:nvSpPr>
        <p:spPr>
          <a:xfrm>
            <a:off x="1187675" y="25014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35"/>
          <p:cNvSpPr/>
          <p:nvPr/>
        </p:nvSpPr>
        <p:spPr>
          <a:xfrm>
            <a:off x="1340075" y="26538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 name="Google Shape;204;p35"/>
          <p:cNvSpPr/>
          <p:nvPr/>
        </p:nvSpPr>
        <p:spPr>
          <a:xfrm>
            <a:off x="1492475" y="28062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 name="Google Shape;205;p35"/>
          <p:cNvSpPr/>
          <p:nvPr/>
        </p:nvSpPr>
        <p:spPr>
          <a:xfrm>
            <a:off x="1644875" y="29586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35"/>
          <p:cNvSpPr/>
          <p:nvPr/>
        </p:nvSpPr>
        <p:spPr>
          <a:xfrm>
            <a:off x="1797275" y="3111050"/>
            <a:ext cx="641125" cy="378375"/>
          </a:xfrm>
          <a:prstGeom prst="flowChartPunched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Data</a:t>
            </a:r>
            <a:endParaRPr/>
          </a:p>
        </p:txBody>
      </p:sp>
      <p:sp>
        <p:nvSpPr>
          <p:cNvPr id="207" name="Google Shape;207;p35"/>
          <p:cNvSpPr/>
          <p:nvPr/>
        </p:nvSpPr>
        <p:spPr>
          <a:xfrm>
            <a:off x="3121575" y="2017975"/>
            <a:ext cx="1198200" cy="8619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GrayBox</a:t>
            </a:r>
            <a:endParaRPr/>
          </a:p>
        </p:txBody>
      </p:sp>
      <p:sp>
        <p:nvSpPr>
          <p:cNvPr id="208" name="Google Shape;208;p35"/>
          <p:cNvSpPr/>
          <p:nvPr/>
        </p:nvSpPr>
        <p:spPr>
          <a:xfrm>
            <a:off x="4498425" y="2017963"/>
            <a:ext cx="1198200" cy="8619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BlackBox</a:t>
            </a:r>
            <a:endParaRPr/>
          </a:p>
        </p:txBody>
      </p:sp>
      <p:sp>
        <p:nvSpPr>
          <p:cNvPr id="209" name="Google Shape;209;p35"/>
          <p:cNvSpPr/>
          <p:nvPr/>
        </p:nvSpPr>
        <p:spPr>
          <a:xfrm>
            <a:off x="6264175" y="2039000"/>
            <a:ext cx="756725" cy="861900"/>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데이터적용</a:t>
            </a:r>
            <a:endParaRPr/>
          </a:p>
        </p:txBody>
      </p:sp>
      <p:sp>
        <p:nvSpPr>
          <p:cNvPr id="210" name="Google Shape;210;p35"/>
          <p:cNvSpPr/>
          <p:nvPr/>
        </p:nvSpPr>
        <p:spPr>
          <a:xfrm rot="10800000">
            <a:off x="6264175" y="3568250"/>
            <a:ext cx="756725" cy="861900"/>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35"/>
          <p:cNvSpPr/>
          <p:nvPr/>
        </p:nvSpPr>
        <p:spPr>
          <a:xfrm>
            <a:off x="6306200" y="3983425"/>
            <a:ext cx="714600" cy="231300"/>
          </a:xfrm>
          <a:prstGeom prst="rect">
            <a:avLst/>
          </a:prstGeom>
          <a:solidFill>
            <a:schemeClr val="lt2"/>
          </a:solidFill>
          <a:ln w="9525" cap="flat" cmpd="sng">
            <a:noFill/>
            <a:prstDash val="solid"/>
            <a:round/>
            <a:headEnd type="none" w="sm" len="sm"/>
            <a:tailEnd type="none" w="sm" len="sm"/>
          </a:ln>
          <a:effectLst>
            <a:outerShdw blurRad="57150" dist="19050" dir="5400000" algn="bl" rotWithShape="0">
              <a:schemeClr val="lt1">
                <a:alpha val="29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 dirty="0"/>
              <a:t>Time</a:t>
            </a:r>
            <a:endParaRPr dirty="0"/>
          </a:p>
          <a:p>
            <a:pPr marL="0" lvl="0" indent="0" algn="ctr" rtl="0">
              <a:spcBef>
                <a:spcPts val="0"/>
              </a:spcBef>
              <a:spcAft>
                <a:spcPts val="0"/>
              </a:spcAft>
              <a:buNone/>
            </a:pPr>
            <a:r>
              <a:rPr lang="ko" dirty="0"/>
              <a:t>Lag</a:t>
            </a:r>
            <a:endParaRPr dirty="0"/>
          </a:p>
        </p:txBody>
      </p:sp>
      <p:sp>
        <p:nvSpPr>
          <p:cNvPr id="212" name="Google Shape;212;p35"/>
          <p:cNvSpPr/>
          <p:nvPr/>
        </p:nvSpPr>
        <p:spPr>
          <a:xfrm rot="5400000">
            <a:off x="6484881" y="3058503"/>
            <a:ext cx="504600" cy="378300"/>
          </a:xfrm>
          <a:prstGeom prst="leftRigh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13" name="Google Shape;213;p35"/>
          <p:cNvCxnSpPr>
            <a:endCxn id="210" idx="3"/>
          </p:cNvCxnSpPr>
          <p:nvPr/>
        </p:nvCxnSpPr>
        <p:spPr>
          <a:xfrm>
            <a:off x="2522575" y="3279200"/>
            <a:ext cx="3741600" cy="7200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214" name="Google Shape;214;p35"/>
          <p:cNvSpPr/>
          <p:nvPr/>
        </p:nvSpPr>
        <p:spPr>
          <a:xfrm>
            <a:off x="3815250" y="3415850"/>
            <a:ext cx="1755300" cy="44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100"/>
              <a:t>분석, 적용 그리고 측정의 방법의 차이?</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 적용 분야</a:t>
            </a:r>
            <a:endParaRPr/>
          </a:p>
        </p:txBody>
      </p:sp>
      <p:sp>
        <p:nvSpPr>
          <p:cNvPr id="220" name="Google Shape;220;p36"/>
          <p:cNvSpPr txBox="1"/>
          <p:nvPr/>
        </p:nvSpPr>
        <p:spPr>
          <a:xfrm>
            <a:off x="311699" y="4273325"/>
            <a:ext cx="8520600" cy="5103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900">
                <a:solidFill>
                  <a:schemeClr val="dk1"/>
                </a:solidFill>
              </a:rPr>
              <a:t>Corazza, Marco, René Garcia, Faisal Shah Khan, Davide La Torre, and Hatem Masri. 2024. </a:t>
            </a:r>
            <a:r>
              <a:rPr lang="ko" sz="900" i="1">
                <a:solidFill>
                  <a:schemeClr val="dk1"/>
                </a:solidFill>
              </a:rPr>
              <a:t>Artificial Intelligence and Beyond for Finance</a:t>
            </a:r>
            <a:r>
              <a:rPr lang="ko" sz="900">
                <a:solidFill>
                  <a:schemeClr val="dk1"/>
                </a:solidFill>
              </a:rPr>
              <a:t>. Vol. 15. Transformations in Banking, Finance and Regulation. WORLD SCIENTIFIC (EUROPE).</a:t>
            </a:r>
            <a:r>
              <a:rPr lang="ko" sz="900">
                <a:solidFill>
                  <a:schemeClr val="dk1"/>
                </a:solidFill>
                <a:uFill>
                  <a:noFill/>
                </a:uFill>
                <a:hlinkClick r:id="rId3">
                  <a:extLst>
                    <a:ext uri="{A12FA001-AC4F-418D-AE19-62706E023703}">
                      <ahyp:hlinkClr xmlns:ahyp="http://schemas.microsoft.com/office/drawing/2018/hyperlinkcolor" val="tx"/>
                    </a:ext>
                  </a:extLst>
                </a:hlinkClick>
              </a:rPr>
              <a:t> </a:t>
            </a:r>
            <a:r>
              <a:rPr lang="ko" sz="900" u="sng">
                <a:solidFill>
                  <a:schemeClr val="hlink"/>
                </a:solidFill>
                <a:hlinkClick r:id="rId3"/>
              </a:rPr>
              <a:t>https://doi.org/10.1142/q0449</a:t>
            </a:r>
            <a:r>
              <a:rPr lang="ko" sz="900">
                <a:solidFill>
                  <a:schemeClr val="dk1"/>
                </a:solidFill>
              </a:rPr>
              <a:t>. 214p</a:t>
            </a:r>
            <a:endParaRPr sz="900">
              <a:solidFill>
                <a:schemeClr val="dk1"/>
              </a:solidFill>
            </a:endParaRPr>
          </a:p>
        </p:txBody>
      </p:sp>
      <p:pic>
        <p:nvPicPr>
          <p:cNvPr id="221" name="Google Shape;221;p36"/>
          <p:cNvPicPr preferRelativeResize="0"/>
          <p:nvPr/>
        </p:nvPicPr>
        <p:blipFill>
          <a:blip r:embed="rId4">
            <a:alphaModFix/>
          </a:blip>
          <a:stretch>
            <a:fillRect/>
          </a:stretch>
        </p:blipFill>
        <p:spPr>
          <a:xfrm>
            <a:off x="311700" y="1561798"/>
            <a:ext cx="8520601" cy="219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어의의 차이(사전적의미와 금융에서 의미 차이)</a:t>
            </a:r>
            <a:endParaRPr/>
          </a:p>
        </p:txBody>
      </p:sp>
      <p:sp>
        <p:nvSpPr>
          <p:cNvPr id="227" name="Google Shape;227;p37"/>
          <p:cNvSpPr txBox="1">
            <a:spLocks noGrp="1"/>
          </p:cNvSpPr>
          <p:nvPr>
            <p:ph type="body" idx="1"/>
          </p:nvPr>
        </p:nvSpPr>
        <p:spPr>
          <a:xfrm>
            <a:off x="455150" y="2928700"/>
            <a:ext cx="8313900" cy="14865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ko"/>
              <a:t>재무분야에서 사용되는 단어의 의미와 실사용되는 단어에서의 어의적인 차이가 존재함</a:t>
            </a:r>
            <a:endParaRPr/>
          </a:p>
          <a:p>
            <a:pPr marL="0" lvl="0" indent="0" algn="l" rtl="0">
              <a:spcBef>
                <a:spcPts val="1200"/>
              </a:spcBef>
              <a:spcAft>
                <a:spcPts val="0"/>
              </a:spcAft>
              <a:buNone/>
            </a:pPr>
            <a:r>
              <a:rPr lang="ko"/>
              <a:t>즉 사용되는 단어 유의적인 의미 괴리가 존재함</a:t>
            </a:r>
            <a:endParaRPr/>
          </a:p>
          <a:p>
            <a:pPr marL="0" lvl="0" indent="0" algn="l" rtl="0">
              <a:spcBef>
                <a:spcPts val="1200"/>
              </a:spcBef>
              <a:spcAft>
                <a:spcPts val="1200"/>
              </a:spcAft>
              <a:buNone/>
            </a:pPr>
            <a:r>
              <a:rPr lang="ko"/>
              <a:t>해석하는 방법과 시장경험 부족한 경우 판단오류의 원인</a:t>
            </a:r>
            <a:endParaRPr/>
          </a:p>
        </p:txBody>
      </p:sp>
      <p:pic>
        <p:nvPicPr>
          <p:cNvPr id="228" name="Google Shape;228;p37"/>
          <p:cNvPicPr preferRelativeResize="0"/>
          <p:nvPr/>
        </p:nvPicPr>
        <p:blipFill>
          <a:blip r:embed="rId3">
            <a:alphaModFix/>
          </a:blip>
          <a:stretch>
            <a:fillRect/>
          </a:stretch>
        </p:blipFill>
        <p:spPr>
          <a:xfrm>
            <a:off x="375050" y="1107950"/>
            <a:ext cx="8393900" cy="1767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금융감성사전 1 </a:t>
            </a:r>
            <a:endParaRPr/>
          </a:p>
        </p:txBody>
      </p:sp>
      <p:sp>
        <p:nvSpPr>
          <p:cNvPr id="234" name="Google Shape;23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ko" sz="1100" b="1" u="sng">
                <a:solidFill>
                  <a:schemeClr val="hlink"/>
                </a:solidFill>
                <a:hlinkClick r:id="rId3"/>
              </a:rPr>
              <a:t>https://github.com/ntunlplab/Finance-NTUSD-Fin</a:t>
            </a: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457200" lvl="0" indent="-298450" algn="l" rtl="0">
              <a:spcBef>
                <a:spcPts val="1200"/>
              </a:spcBef>
              <a:spcAft>
                <a:spcPts val="0"/>
              </a:spcAft>
              <a:buClr>
                <a:schemeClr val="dk1"/>
              </a:buClr>
              <a:buSzPts val="1100"/>
              <a:buChar char="●"/>
            </a:pPr>
            <a:r>
              <a:rPr lang="ko" sz="1100" b="1">
                <a:solidFill>
                  <a:schemeClr val="dk1"/>
                </a:solidFill>
              </a:rPr>
              <a:t>NTUSD-Fin</a:t>
            </a:r>
            <a:r>
              <a:rPr lang="ko" sz="1100">
                <a:solidFill>
                  <a:schemeClr val="dk1"/>
                </a:solidFill>
              </a:rPr>
              <a:t>은 </a:t>
            </a:r>
            <a:r>
              <a:rPr lang="ko" sz="1100" i="1">
                <a:solidFill>
                  <a:schemeClr val="dk1"/>
                </a:solidFill>
              </a:rPr>
              <a:t>National Taiwan University Sentiment Dictionary for Finance</a:t>
            </a:r>
            <a:r>
              <a:rPr lang="ko" sz="1100">
                <a:solidFill>
                  <a:schemeClr val="dk1"/>
                </a:solidFill>
              </a:rPr>
              <a:t>의 약자로, 금융 소셜 미디어 데이터를 기반으로 구축된 </a:t>
            </a:r>
            <a:r>
              <a:rPr lang="ko" sz="1100" b="1">
                <a:solidFill>
                  <a:schemeClr val="dk1"/>
                </a:solidFill>
              </a:rPr>
              <a:t>시장 감성 사전</a:t>
            </a:r>
            <a:r>
              <a:rPr lang="ko" sz="1100">
                <a:solidFill>
                  <a:schemeClr val="dk1"/>
                </a:solidFill>
              </a:rPr>
              <a:t>입니다. 이 사전은 </a:t>
            </a:r>
            <a:r>
              <a:rPr lang="ko" sz="1100" b="1">
                <a:solidFill>
                  <a:schemeClr val="dk1"/>
                </a:solidFill>
              </a:rPr>
              <a:t>330,000개 이상의 라벨링된 금융 소셜 미디어 게시물</a:t>
            </a:r>
            <a:r>
              <a:rPr lang="ko" sz="1100">
                <a:solidFill>
                  <a:schemeClr val="dk1"/>
                </a:solidFill>
              </a:rPr>
              <a:t>을 크롤링하여 구축되었으며, 총 </a:t>
            </a:r>
            <a:r>
              <a:rPr lang="ko" sz="1100" b="1">
                <a:solidFill>
                  <a:schemeClr val="dk1"/>
                </a:solidFill>
              </a:rPr>
              <a:t>8,331개의 단어, 112개의 해시태그, 115개의 이모지</a:t>
            </a:r>
            <a:r>
              <a:rPr lang="ko" sz="1100">
                <a:solidFill>
                  <a:schemeClr val="dk1"/>
                </a:solidFill>
              </a:rPr>
              <a:t>가 포함되어 있습니다.</a:t>
            </a:r>
            <a:endParaRPr sz="1100">
              <a:solidFill>
                <a:schemeClr val="dk1"/>
              </a:solidFill>
            </a:endParaRPr>
          </a:p>
          <a:p>
            <a:pPr marL="457200" lvl="0" indent="-298450" algn="l" rtl="0">
              <a:spcBef>
                <a:spcPts val="0"/>
              </a:spcBef>
              <a:spcAft>
                <a:spcPts val="0"/>
              </a:spcAft>
              <a:buClr>
                <a:schemeClr val="dk1"/>
              </a:buClr>
              <a:buSzPts val="1100"/>
              <a:buChar char="●"/>
            </a:pPr>
            <a:r>
              <a:rPr lang="ko" sz="1100">
                <a:solidFill>
                  <a:schemeClr val="dk1"/>
                </a:solidFill>
              </a:rPr>
              <a:t>데이터는 </a:t>
            </a:r>
            <a:r>
              <a:rPr lang="ko" sz="1100" b="1">
                <a:solidFill>
                  <a:schemeClr val="dk1"/>
                </a:solidFill>
              </a:rPr>
              <a:t>GitHub 저장소</a:t>
            </a:r>
            <a:r>
              <a:rPr lang="ko" sz="1100">
                <a:solidFill>
                  <a:schemeClr val="dk1"/>
                </a:solidFill>
              </a:rPr>
              <a:t>에서 공개되어 있으며, </a:t>
            </a:r>
            <a:r>
              <a:rPr lang="ko" sz="1100">
                <a:solidFill>
                  <a:srgbClr val="188038"/>
                </a:solidFill>
                <a:latin typeface="Roboto Mono"/>
                <a:ea typeface="Roboto Mono"/>
                <a:cs typeface="Roboto Mono"/>
                <a:sym typeface="Roboto Mono"/>
              </a:rPr>
              <a:t>NTUSD-Fin.zip</a:t>
            </a:r>
            <a:r>
              <a:rPr lang="ko" sz="1100">
                <a:solidFill>
                  <a:schemeClr val="dk1"/>
                </a:solidFill>
              </a:rPr>
              <a:t> 파일로 다운로드할 수 있습니다.</a:t>
            </a:r>
            <a:endParaRPr sz="1100">
              <a:solidFill>
                <a:schemeClr val="dk1"/>
              </a:solidFill>
            </a:endParaRPr>
          </a:p>
          <a:p>
            <a:pPr marL="457200" lvl="0" indent="-298450" algn="l" rtl="0">
              <a:spcBef>
                <a:spcPts val="0"/>
              </a:spcBef>
              <a:spcAft>
                <a:spcPts val="0"/>
              </a:spcAft>
              <a:buClr>
                <a:schemeClr val="dk1"/>
              </a:buClr>
              <a:buSzPts val="1100"/>
              <a:buChar char="●"/>
            </a:pPr>
            <a:r>
              <a:rPr lang="ko" sz="1100">
                <a:solidFill>
                  <a:schemeClr val="dk1"/>
                </a:solidFill>
              </a:rPr>
              <a:t>저장소에는 감성 점수 계산 방식(빈도, CFIDF, 카이제곱 검정, 시장 감성 점수, 워드 벡터 등)에 대한 설명도 포함되어 있습니다.</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금융감성사전 2</a:t>
            </a:r>
            <a:endParaRPr/>
          </a:p>
        </p:txBody>
      </p:sp>
      <p:sp>
        <p:nvSpPr>
          <p:cNvPr id="240" name="Google Shape;24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3000"/>
              </a:lnSpc>
              <a:spcBef>
                <a:spcPts val="1700"/>
              </a:spcBef>
              <a:spcAft>
                <a:spcPts val="0"/>
              </a:spcAft>
              <a:buClr>
                <a:schemeClr val="dk1"/>
              </a:buClr>
              <a:buSzPts val="1100"/>
              <a:buFont typeface="Arial"/>
              <a:buNone/>
            </a:pPr>
            <a:r>
              <a:rPr lang="ko" sz="1100" b="1">
                <a:solidFill>
                  <a:schemeClr val="dk1"/>
                </a:solidFill>
                <a:highlight>
                  <a:srgbClr val="FFFFFF"/>
                </a:highlight>
              </a:rPr>
              <a:t>FinSoSent: Advancing Financial Market Sentiment Analysis through Pretrained Large Language Models</a:t>
            </a:r>
            <a:endParaRPr sz="1100" b="1">
              <a:solidFill>
                <a:schemeClr val="dk1"/>
              </a:solidFill>
              <a:highlight>
                <a:srgbClr val="FFFFFF"/>
              </a:highlight>
            </a:endParaRPr>
          </a:p>
          <a:p>
            <a:pPr marL="457200" lvl="0" indent="-298450" algn="l" rtl="0">
              <a:spcBef>
                <a:spcPts val="1700"/>
              </a:spcBef>
              <a:spcAft>
                <a:spcPts val="0"/>
              </a:spcAft>
              <a:buClr>
                <a:schemeClr val="dk1"/>
              </a:buClr>
              <a:buSzPts val="1100"/>
              <a:buChar char="●"/>
            </a:pPr>
            <a:r>
              <a:rPr lang="ko" sz="1100" b="1">
                <a:solidFill>
                  <a:schemeClr val="dk1"/>
                </a:solidFill>
              </a:rPr>
              <a:t>출처</a:t>
            </a:r>
            <a:r>
              <a:rPr lang="ko" sz="1100">
                <a:solidFill>
                  <a:schemeClr val="dk1"/>
                </a:solidFill>
              </a:rPr>
              <a:t>: University of Pennsylvania, Pennsylvania State University, Western New England University 연구진 </a:t>
            </a:r>
            <a:r>
              <a:rPr lang="ko" sz="1100" b="1">
                <a:solidFill>
                  <a:schemeClr val="dk1"/>
                </a:solidFill>
              </a:rPr>
              <a:t>발표</a:t>
            </a:r>
            <a:r>
              <a:rPr lang="ko" sz="1100">
                <a:solidFill>
                  <a:schemeClr val="dk1"/>
                </a:solidFill>
              </a:rPr>
              <a:t>: </a:t>
            </a:r>
            <a:r>
              <a:rPr lang="ko" sz="1100" i="1">
                <a:solidFill>
                  <a:schemeClr val="dk1"/>
                </a:solidFill>
              </a:rPr>
              <a:t>Big Data and Cognitive Computing</a:t>
            </a:r>
            <a:r>
              <a:rPr lang="ko" sz="1100">
                <a:solidFill>
                  <a:schemeClr val="dk1"/>
                </a:solidFill>
              </a:rPr>
              <a:t> 저널, 2024년 8월호</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목적</a:t>
            </a:r>
            <a:r>
              <a:rPr lang="ko" sz="1100">
                <a:solidFill>
                  <a:schemeClr val="dk1"/>
                </a:solidFill>
              </a:rPr>
              <a:t>: 금융 시장의 방향성을 예측하기 위해 **사전학습된 대형 언어 모델(LLM)**을 활용한 감성 분석</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특징</a:t>
            </a:r>
            <a:r>
              <a:rPr lang="ko"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Char char="●"/>
            </a:pPr>
            <a:r>
              <a:rPr lang="ko" sz="1100">
                <a:solidFill>
                  <a:schemeClr val="dk1"/>
                </a:solidFill>
              </a:rPr>
              <a:t>기존 금융 감성 사전 기반 접근을 넘어, </a:t>
            </a:r>
            <a:r>
              <a:rPr lang="ko" sz="1100" b="1">
                <a:solidFill>
                  <a:schemeClr val="dk1"/>
                </a:solidFill>
              </a:rPr>
              <a:t>뉴스·소셜 미디어 데이터</a:t>
            </a:r>
            <a:r>
              <a:rPr lang="ko" sz="1100">
                <a:solidFill>
                  <a:schemeClr val="dk1"/>
                </a:solidFill>
              </a:rPr>
              <a:t>를 통합적으로 분석</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시장 예측 정확도</a:t>
            </a:r>
            <a:r>
              <a:rPr lang="ko" sz="1100">
                <a:solidFill>
                  <a:schemeClr val="dk1"/>
                </a:solidFill>
              </a:rPr>
              <a:t>를 높이기 위해 LLM 기반 감성 점수 산출</a:t>
            </a:r>
            <a:endParaRPr sz="1100">
              <a:solidFill>
                <a:schemeClr val="dk1"/>
              </a:solidFill>
            </a:endParaRPr>
          </a:p>
          <a:p>
            <a:pPr marL="457200" lvl="0" indent="-298450" algn="l" rtl="0">
              <a:spcBef>
                <a:spcPts val="0"/>
              </a:spcBef>
              <a:spcAft>
                <a:spcPts val="0"/>
              </a:spcAft>
              <a:buClr>
                <a:schemeClr val="dk1"/>
              </a:buClr>
              <a:buSzPts val="1100"/>
              <a:buChar char="●"/>
            </a:pPr>
            <a:r>
              <a:rPr lang="ko" sz="1100">
                <a:solidFill>
                  <a:schemeClr val="dk1"/>
                </a:solidFill>
              </a:rPr>
              <a:t>금융 데이터의 **비정형성(unstructured data)**을 처리할 수 있도록 설계</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SA Dataset</a:t>
            </a:r>
            <a:endParaRPr/>
          </a:p>
        </p:txBody>
      </p:sp>
      <p:sp>
        <p:nvSpPr>
          <p:cNvPr id="246" name="Google Shape;246;p40"/>
          <p:cNvSpPr txBox="1"/>
          <p:nvPr/>
        </p:nvSpPr>
        <p:spPr>
          <a:xfrm>
            <a:off x="6040150" y="16023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u="sng">
                <a:solidFill>
                  <a:schemeClr val="hlink"/>
                </a:solidFill>
                <a:hlinkClick r:id="rId3"/>
              </a:rPr>
              <a:t>https://github.com/SenticNet/finSenticNet</a:t>
            </a:r>
            <a:endParaRPr/>
          </a:p>
          <a:p>
            <a:pPr marL="0" lvl="0" indent="0" algn="l" rtl="0">
              <a:spcBef>
                <a:spcPts val="0"/>
              </a:spcBef>
              <a:spcAft>
                <a:spcPts val="0"/>
              </a:spcAft>
              <a:buNone/>
            </a:pPr>
            <a:endParaRPr/>
          </a:p>
        </p:txBody>
      </p:sp>
      <p:pic>
        <p:nvPicPr>
          <p:cNvPr id="247" name="Google Shape;247;p40"/>
          <p:cNvPicPr preferRelativeResize="0"/>
          <p:nvPr/>
        </p:nvPicPr>
        <p:blipFill>
          <a:blip r:embed="rId4">
            <a:alphaModFix/>
          </a:blip>
          <a:stretch>
            <a:fillRect/>
          </a:stretch>
        </p:blipFill>
        <p:spPr>
          <a:xfrm>
            <a:off x="311700" y="1602350"/>
            <a:ext cx="5655225" cy="29665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53" name="Google Shape;25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4" name="Google Shape;254;p41"/>
          <p:cNvPicPr preferRelativeResize="0"/>
          <p:nvPr/>
        </p:nvPicPr>
        <p:blipFill>
          <a:blip r:embed="rId3">
            <a:alphaModFix/>
          </a:blip>
          <a:stretch>
            <a:fillRect/>
          </a:stretch>
        </p:blipFill>
        <p:spPr>
          <a:xfrm>
            <a:off x="311700" y="445025"/>
            <a:ext cx="4808249" cy="4123850"/>
          </a:xfrm>
          <a:prstGeom prst="rect">
            <a:avLst/>
          </a:prstGeom>
          <a:noFill/>
          <a:ln>
            <a:noFill/>
          </a:ln>
        </p:spPr>
      </p:pic>
      <p:sp>
        <p:nvSpPr>
          <p:cNvPr id="255" name="Google Shape;255;p41"/>
          <p:cNvSpPr txBox="1"/>
          <p:nvPr/>
        </p:nvSpPr>
        <p:spPr>
          <a:xfrm>
            <a:off x="5177700" y="23510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u="sng">
                <a:solidFill>
                  <a:schemeClr val="hlink"/>
                </a:solidFill>
                <a:hlinkClick r:id="rId4"/>
              </a:rPr>
              <a:t>https://business.yelp.com/data/resources/open-dataset/</a:t>
            </a:r>
            <a:endParaRPr/>
          </a:p>
          <a:p>
            <a:pPr marL="0" lvl="0" indent="0" algn="l" rtl="0">
              <a:spcBef>
                <a:spcPts val="0"/>
              </a:spcBef>
              <a:spcAft>
                <a:spcPts val="0"/>
              </a:spcAft>
              <a:buNone/>
            </a:pPr>
            <a:endParaRPr/>
          </a:p>
        </p:txBody>
      </p:sp>
      <p:sp>
        <p:nvSpPr>
          <p:cNvPr id="256" name="Google Shape;256;p41"/>
          <p:cNvSpPr txBox="1"/>
          <p:nvPr/>
        </p:nvSpPr>
        <p:spPr>
          <a:xfrm>
            <a:off x="5231100" y="29764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u="sng">
                <a:solidFill>
                  <a:schemeClr val="hlink"/>
                </a:solidFill>
                <a:hlinkClick r:id="rId5"/>
              </a:rPr>
              <a:t>https://snap.stanford.edu/data/web-Amazon.html</a:t>
            </a:r>
            <a:endParaRPr/>
          </a:p>
          <a:p>
            <a:pPr marL="0" lvl="0" indent="0" algn="l" rtl="0">
              <a:spcBef>
                <a:spcPts val="0"/>
              </a:spcBef>
              <a:spcAft>
                <a:spcPts val="0"/>
              </a:spcAft>
              <a:buNone/>
            </a:pPr>
            <a:endParaRPr/>
          </a:p>
        </p:txBody>
      </p:sp>
      <p:sp>
        <p:nvSpPr>
          <p:cNvPr id="257" name="Google Shape;257;p41"/>
          <p:cNvSpPr txBox="1"/>
          <p:nvPr/>
        </p:nvSpPr>
        <p:spPr>
          <a:xfrm>
            <a:off x="5177700" y="12203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u="sng">
                <a:solidFill>
                  <a:schemeClr val="hlink"/>
                </a:solidFill>
                <a:hlinkClick r:id="rId6"/>
              </a:rPr>
              <a:t>http://groups.di.unipi.it/~gulli/AG_corpus_of_news_articles.html</a:t>
            </a:r>
            <a:endParaRPr/>
          </a:p>
          <a:p>
            <a:pPr marL="0" lvl="0" indent="0" algn="l" rtl="0">
              <a:spcBef>
                <a:spcPts val="0"/>
              </a:spcBef>
              <a:spcAft>
                <a:spcPts val="0"/>
              </a:spcAft>
              <a:buNone/>
            </a:pPr>
            <a:endParaRPr/>
          </a:p>
        </p:txBody>
      </p:sp>
      <p:sp>
        <p:nvSpPr>
          <p:cNvPr id="258" name="Google Shape;258;p41"/>
          <p:cNvSpPr txBox="1"/>
          <p:nvPr/>
        </p:nvSpPr>
        <p:spPr>
          <a:xfrm>
            <a:off x="5177700" y="18934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u="sng">
                <a:solidFill>
                  <a:schemeClr val="hlink"/>
                </a:solidFill>
                <a:hlinkClick r:id="rId7"/>
              </a:rPr>
              <a:t>https://www.dbpedia.org/</a:t>
            </a:r>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ko"/>
              <a:t>프로젝트 개요</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주식정보, 신문기사, 투자자의 투자 동향, 신문기사에 대한 소비자의 의견(해시태그, X) 등을 종합적으로 판단하여 주식에 대한 정보와 소비자들의 감성(Sentiment)의 영향을 분석 =&gt; OSINT기반의 정보를 활용한 주식예측측</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ko"/>
              <a:t>다양한 데이터(Multimodal Data) 형태를 통합(Data Fusion)</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ko"/>
              <a:t>감성분석이 주가에 미치는 영향의 크기와 시점 등을 분석</a:t>
            </a:r>
            <a:endParaRPr/>
          </a:p>
          <a:p>
            <a:pPr marL="0" lvl="0" indent="0" algn="l" rtl="0">
              <a:spcBef>
                <a:spcPts val="1200"/>
              </a:spcBef>
              <a:spcAft>
                <a:spcPts val="1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Fin-SoMe</a:t>
            </a:r>
            <a:endParaRPr/>
          </a:p>
        </p:txBody>
      </p:sp>
      <p:sp>
        <p:nvSpPr>
          <p:cNvPr id="264" name="Google Shape;26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ko"/>
              <a:t>Issues and perspectives from 10,000 annotated financial social media data</a:t>
            </a:r>
            <a:endParaRPr/>
          </a:p>
          <a:p>
            <a:pPr marL="0" lvl="0" indent="0" algn="l" rtl="0">
              <a:spcBef>
                <a:spcPts val="1200"/>
              </a:spcBef>
              <a:spcAft>
                <a:spcPts val="0"/>
              </a:spcAft>
              <a:buNone/>
            </a:pPr>
            <a:r>
              <a:rPr lang="ko" u="sng">
                <a:solidFill>
                  <a:schemeClr val="hlink"/>
                </a:solidFill>
                <a:hlinkClick r:id="rId3"/>
              </a:rPr>
              <a:t>https://github.com/ntunlplab/Finance-Fin-SoMe</a:t>
            </a:r>
            <a:endParaRPr/>
          </a:p>
          <a:p>
            <a:pPr marL="0" lvl="0" indent="0" algn="l" rtl="0">
              <a:spcBef>
                <a:spcPts val="1200"/>
              </a:spcBef>
              <a:spcAft>
                <a:spcPts val="0"/>
              </a:spcAft>
              <a:buNone/>
            </a:pPr>
            <a:endParaRPr/>
          </a:p>
          <a:p>
            <a:pPr marL="0" lvl="0" indent="0" algn="l" rtl="0">
              <a:spcBef>
                <a:spcPts val="1200"/>
              </a:spcBef>
              <a:spcAft>
                <a:spcPts val="0"/>
              </a:spcAft>
              <a:buClr>
                <a:schemeClr val="dk1"/>
              </a:buClr>
              <a:buSzPct val="100000"/>
              <a:buFont typeface="Arial"/>
              <a:buNone/>
            </a:pPr>
            <a:r>
              <a:rPr lang="ko" sz="1100">
                <a:solidFill>
                  <a:schemeClr val="dk1"/>
                </a:solidFill>
              </a:rPr>
              <a:t>Fin-SoMe 데이터 개요</a:t>
            </a:r>
            <a:endParaRPr sz="1100">
              <a:solidFill>
                <a:schemeClr val="dk1"/>
              </a:solidFill>
            </a:endParaRPr>
          </a:p>
          <a:p>
            <a:pPr marL="457200" lvl="0" indent="-293211" algn="l" rtl="0">
              <a:spcBef>
                <a:spcPts val="1200"/>
              </a:spcBef>
              <a:spcAft>
                <a:spcPts val="0"/>
              </a:spcAft>
              <a:buClr>
                <a:schemeClr val="dk1"/>
              </a:buClr>
              <a:buSzPct val="100000"/>
              <a:buChar char="●"/>
            </a:pPr>
            <a:r>
              <a:rPr lang="ko" sz="1100" b="1">
                <a:solidFill>
                  <a:schemeClr val="dk1"/>
                </a:solidFill>
              </a:rPr>
              <a:t>데이터 규모</a:t>
            </a:r>
            <a:r>
              <a:rPr lang="ko" sz="1100">
                <a:solidFill>
                  <a:schemeClr val="dk1"/>
                </a:solidFill>
              </a:rPr>
              <a:t>: 10,000개 금융 트윗</a:t>
            </a:r>
            <a:endParaRPr sz="1100">
              <a:solidFill>
                <a:schemeClr val="dk1"/>
              </a:solidFill>
            </a:endParaRPr>
          </a:p>
          <a:p>
            <a:pPr marL="457200" lvl="0" indent="-293211" algn="l" rtl="0">
              <a:spcBef>
                <a:spcPts val="0"/>
              </a:spcBef>
              <a:spcAft>
                <a:spcPts val="0"/>
              </a:spcAft>
              <a:buClr>
                <a:schemeClr val="dk1"/>
              </a:buClr>
              <a:buSzPct val="100000"/>
              <a:buChar char="●"/>
            </a:pPr>
            <a:r>
              <a:rPr lang="ko" sz="1100" b="1">
                <a:solidFill>
                  <a:schemeClr val="dk1"/>
                </a:solidFill>
              </a:rPr>
              <a:t>주석 방식</a:t>
            </a:r>
            <a:r>
              <a:rPr lang="ko" sz="1100">
                <a:solidFill>
                  <a:schemeClr val="dk1"/>
                </a:solidFill>
              </a:rPr>
              <a:t>:</a:t>
            </a:r>
            <a:endParaRPr sz="1100">
              <a:solidFill>
                <a:schemeClr val="dk1"/>
              </a:solidFill>
            </a:endParaRPr>
          </a:p>
          <a:p>
            <a:pPr marL="914400" lvl="1" indent="-293211" algn="l" rtl="0">
              <a:spcBef>
                <a:spcPts val="0"/>
              </a:spcBef>
              <a:spcAft>
                <a:spcPts val="0"/>
              </a:spcAft>
              <a:buClr>
                <a:schemeClr val="dk1"/>
              </a:buClr>
              <a:buSzPct val="100000"/>
              <a:buChar char="○"/>
            </a:pPr>
            <a:r>
              <a:rPr lang="ko" sz="1100">
                <a:solidFill>
                  <a:schemeClr val="dk1"/>
                </a:solidFill>
              </a:rPr>
              <a:t>은행 트레이저리 부서의 **프론트 데스크(front desk)**와 </a:t>
            </a:r>
            <a:r>
              <a:rPr lang="ko" sz="1100" b="1">
                <a:solidFill>
                  <a:schemeClr val="dk1"/>
                </a:solidFill>
              </a:rPr>
              <a:t>미들 데스크(middle desk)</a:t>
            </a:r>
            <a:r>
              <a:rPr lang="ko" sz="1100">
                <a:solidFill>
                  <a:schemeClr val="dk1"/>
                </a:solidFill>
              </a:rPr>
              <a:t> 전문가들이 감성 및 시장 관련성을 라벨링</a:t>
            </a:r>
            <a:endParaRPr sz="1100">
              <a:solidFill>
                <a:schemeClr val="dk1"/>
              </a:solidFill>
            </a:endParaRPr>
          </a:p>
          <a:p>
            <a:pPr marL="914400" lvl="1" indent="-293211" algn="l" rtl="0">
              <a:spcBef>
                <a:spcPts val="0"/>
              </a:spcBef>
              <a:spcAft>
                <a:spcPts val="0"/>
              </a:spcAft>
              <a:buClr>
                <a:schemeClr val="dk1"/>
              </a:buClr>
              <a:buSzPct val="100000"/>
              <a:buChar char="○"/>
            </a:pPr>
            <a:r>
              <a:rPr lang="ko" sz="1100">
                <a:solidFill>
                  <a:schemeClr val="dk1"/>
                </a:solidFill>
              </a:rPr>
              <a:t>**작성자 감성(writer sentiment)**과 **시장 감성(market sentiment)**을 구분하여 주석</a:t>
            </a:r>
            <a:endParaRPr sz="1100">
              <a:solidFill>
                <a:schemeClr val="dk1"/>
              </a:solidFill>
            </a:endParaRPr>
          </a:p>
          <a:p>
            <a:pPr marL="457200" lvl="0" indent="-293211" algn="l" rtl="0">
              <a:spcBef>
                <a:spcPts val="0"/>
              </a:spcBef>
              <a:spcAft>
                <a:spcPts val="0"/>
              </a:spcAft>
              <a:buClr>
                <a:schemeClr val="dk1"/>
              </a:buClr>
              <a:buSzPct val="100000"/>
              <a:buChar char="●"/>
            </a:pPr>
            <a:r>
              <a:rPr lang="ko" sz="1100" b="1">
                <a:solidFill>
                  <a:schemeClr val="dk1"/>
                </a:solidFill>
              </a:rPr>
              <a:t>발견된 특징</a:t>
            </a:r>
            <a:r>
              <a:rPr lang="ko" sz="1100">
                <a:solidFill>
                  <a:schemeClr val="dk1"/>
                </a:solidFill>
              </a:rPr>
              <a:t>:</a:t>
            </a:r>
            <a:endParaRPr sz="1100">
              <a:solidFill>
                <a:schemeClr val="dk1"/>
              </a:solidFill>
            </a:endParaRPr>
          </a:p>
          <a:p>
            <a:pPr marL="457200" lvl="0" indent="-293211" algn="l" rtl="0">
              <a:spcBef>
                <a:spcPts val="0"/>
              </a:spcBef>
              <a:spcAft>
                <a:spcPts val="0"/>
              </a:spcAft>
              <a:buClr>
                <a:schemeClr val="dk1"/>
              </a:buClr>
              <a:buSzPct val="100000"/>
              <a:buChar char="●"/>
            </a:pPr>
            <a:r>
              <a:rPr lang="ko" sz="1100">
                <a:solidFill>
                  <a:schemeClr val="dk1"/>
                </a:solidFill>
              </a:rPr>
              <a:t>작성자가 직접 표시한 시장 감성은 종종 </a:t>
            </a:r>
            <a:r>
              <a:rPr lang="ko" sz="1100" b="1">
                <a:solidFill>
                  <a:schemeClr val="dk1"/>
                </a:solidFill>
              </a:rPr>
              <a:t>잘못된 라벨</a:t>
            </a:r>
            <a:r>
              <a:rPr lang="ko" sz="1100">
                <a:solidFill>
                  <a:schemeClr val="dk1"/>
                </a:solidFill>
              </a:rPr>
              <a:t>일 수 있음</a:t>
            </a:r>
            <a:endParaRPr sz="1100">
              <a:solidFill>
                <a:schemeClr val="dk1"/>
              </a:solidFill>
            </a:endParaRPr>
          </a:p>
          <a:p>
            <a:pPr marL="457200" lvl="0" indent="-293211" algn="l" rtl="0">
              <a:spcBef>
                <a:spcPts val="0"/>
              </a:spcBef>
              <a:spcAft>
                <a:spcPts val="0"/>
              </a:spcAft>
              <a:buClr>
                <a:schemeClr val="dk1"/>
              </a:buClr>
              <a:buSzPct val="100000"/>
              <a:buChar char="●"/>
            </a:pPr>
            <a:r>
              <a:rPr lang="ko" sz="1100">
                <a:solidFill>
                  <a:schemeClr val="dk1"/>
                </a:solidFill>
              </a:rPr>
              <a:t>작성자의 감성과 실제 투자자의 시장 감성이 </a:t>
            </a:r>
            <a:r>
              <a:rPr lang="ko" sz="1100" b="1">
                <a:solidFill>
                  <a:schemeClr val="dk1"/>
                </a:solidFill>
              </a:rPr>
              <a:t>다를 수 있음</a:t>
            </a:r>
            <a:endParaRPr sz="1100" b="1">
              <a:solidFill>
                <a:schemeClr val="dk1"/>
              </a:solidFill>
            </a:endParaRPr>
          </a:p>
          <a:p>
            <a:pPr marL="457200" lvl="0" indent="-293211" algn="l" rtl="0">
              <a:spcBef>
                <a:spcPts val="0"/>
              </a:spcBef>
              <a:spcAft>
                <a:spcPts val="0"/>
              </a:spcAft>
              <a:buClr>
                <a:schemeClr val="dk1"/>
              </a:buClr>
              <a:buSzPct val="100000"/>
              <a:buChar char="●"/>
            </a:pPr>
            <a:r>
              <a:rPr lang="ko" sz="1100">
                <a:solidFill>
                  <a:schemeClr val="dk1"/>
                </a:solidFill>
              </a:rPr>
              <a:t>대부분의 금융 트윗은 </a:t>
            </a:r>
            <a:r>
              <a:rPr lang="ko" sz="1100" b="1">
                <a:solidFill>
                  <a:schemeClr val="dk1"/>
                </a:solidFill>
              </a:rPr>
              <a:t>근거 없는 분석 결과</a:t>
            </a:r>
            <a:r>
              <a:rPr lang="ko" sz="1100">
                <a:solidFill>
                  <a:schemeClr val="dk1"/>
                </a:solidFill>
              </a:rPr>
              <a:t>를 제공</a:t>
            </a:r>
            <a:endParaRPr sz="1100">
              <a:solidFill>
                <a:schemeClr val="dk1"/>
              </a:solidFill>
            </a:endParaRPr>
          </a:p>
          <a:p>
            <a:pPr marL="457200" lvl="0" indent="-293211" algn="l" rtl="0">
              <a:spcBef>
                <a:spcPts val="0"/>
              </a:spcBef>
              <a:spcAft>
                <a:spcPts val="0"/>
              </a:spcAft>
              <a:buClr>
                <a:schemeClr val="dk1"/>
              </a:buClr>
              <a:buSzPct val="100000"/>
              <a:buChar char="●"/>
            </a:pPr>
            <a:r>
              <a:rPr lang="ko" sz="1100">
                <a:solidFill>
                  <a:schemeClr val="dk1"/>
                </a:solidFill>
              </a:rPr>
              <a:t>투자자들이 자신의 포지션에 대한 </a:t>
            </a:r>
            <a:r>
              <a:rPr lang="ko" sz="1100" b="1">
                <a:solidFill>
                  <a:schemeClr val="dk1"/>
                </a:solidFill>
              </a:rPr>
              <a:t>손익 결과를 거의 기록하지 않음</a:t>
            </a:r>
            <a:endParaRPr sz="1100" b="1">
              <a:solidFill>
                <a:schemeClr val="dk1"/>
              </a:solidFill>
            </a:endParaRPr>
          </a:p>
          <a:p>
            <a:pPr marL="0" lvl="0" indent="0" algn="l" rtl="0">
              <a:spcBef>
                <a:spcPts val="1200"/>
              </a:spcBef>
              <a:spcAft>
                <a:spcPts val="1200"/>
              </a:spcAft>
              <a:buNone/>
            </a:pPr>
            <a:r>
              <a:rPr lang="ko"/>
              <a:t>=&gt; 메일을 통해 허가를 득해야 한다(미수집)</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FINGPT</a:t>
            </a:r>
            <a:endParaRPr/>
          </a:p>
        </p:txBody>
      </p:sp>
      <p:sp>
        <p:nvSpPr>
          <p:cNvPr id="270" name="Google Shape;27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79400" lvl="0" indent="-279400" algn="l" rtl="0">
              <a:lnSpc>
                <a:spcPct val="135000"/>
              </a:lnSpc>
              <a:spcBef>
                <a:spcPts val="0"/>
              </a:spcBef>
              <a:spcAft>
                <a:spcPts val="0"/>
              </a:spcAft>
              <a:buNone/>
            </a:pPr>
            <a:r>
              <a:rPr lang="ko" sz="1100">
                <a:solidFill>
                  <a:schemeClr val="dk1"/>
                </a:solidFill>
              </a:rPr>
              <a:t>DR JIGNASHA SHAH DALAL, DR SANTHILATA K. V. 2025. </a:t>
            </a:r>
            <a:r>
              <a:rPr lang="ko" sz="1100" i="1">
                <a:solidFill>
                  <a:schemeClr val="dk1"/>
                </a:solidFill>
              </a:rPr>
              <a:t>ULTIMATE FINGPT FOR FINANCIAL ANALYSIS</a:t>
            </a:r>
            <a:r>
              <a:rPr lang="ko" sz="1100">
                <a:solidFill>
                  <a:schemeClr val="dk1"/>
                </a:solidFill>
              </a:rPr>
              <a:t>. ORANGE EDUCATION PVT LTD.</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u="sng">
                <a:solidFill>
                  <a:schemeClr val="hlink"/>
                </a:solidFill>
                <a:hlinkClick r:id="rId3"/>
              </a:rPr>
              <a:t>https://huggingface.co/FinGPT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u="sng">
                <a:solidFill>
                  <a:schemeClr val="hlink"/>
                </a:solidFill>
                <a:hlinkClick r:id="rId4"/>
              </a:rPr>
              <a:t>https://github.com/AI4Finance-Foundation/FinGPT/fork</a:t>
            </a:r>
            <a:endParaRPr sz="1100">
              <a:solidFill>
                <a:schemeClr val="dk1"/>
              </a:solidFill>
            </a:endParaRPr>
          </a:p>
          <a:p>
            <a:pPr marL="279400" lvl="0" indent="-279400" algn="l" rtl="0">
              <a:lnSpc>
                <a:spcPct val="135000"/>
              </a:lnSpc>
              <a:spcBef>
                <a:spcPts val="0"/>
              </a:spcBef>
              <a:spcAft>
                <a:spcPts val="0"/>
              </a:spcAft>
              <a:buClr>
                <a:schemeClr val="dk1"/>
              </a:buClr>
              <a:buSzPts val="1100"/>
              <a:buFont typeface="Arial"/>
              <a:buNone/>
            </a:pPr>
            <a:endParaRPr sz="1100">
              <a:solidFill>
                <a:schemeClr val="dk1"/>
              </a:solidFill>
            </a:endParaRPr>
          </a:p>
          <a:p>
            <a:pPr marL="457200" lvl="0" indent="-298450" algn="l" rtl="0">
              <a:spcBef>
                <a:spcPts val="1200"/>
              </a:spcBef>
              <a:spcAft>
                <a:spcPts val="0"/>
              </a:spcAft>
              <a:buClr>
                <a:schemeClr val="dk1"/>
              </a:buClr>
              <a:buSzPts val="1100"/>
              <a:buChar char="●"/>
            </a:pPr>
            <a:r>
              <a:rPr lang="ko" sz="1100" b="1">
                <a:solidFill>
                  <a:schemeClr val="dk1"/>
                </a:solidFill>
              </a:rPr>
              <a:t>개발 주체</a:t>
            </a:r>
            <a:r>
              <a:rPr lang="ko" sz="1100">
                <a:solidFill>
                  <a:schemeClr val="dk1"/>
                </a:solidFill>
              </a:rPr>
              <a:t>:</a:t>
            </a:r>
            <a:r>
              <a:rPr lang="ko" sz="1100">
                <a:solidFill>
                  <a:schemeClr val="dk1"/>
                </a:solidFill>
                <a:uFill>
                  <a:noFill/>
                </a:uFill>
                <a:hlinkClick r:id="rId5">
                  <a:extLst>
                    <a:ext uri="{A12FA001-AC4F-418D-AE19-62706E023703}">
                      <ahyp:hlinkClr xmlns:ahyp="http://schemas.microsoft.com/office/drawing/2018/hyperlinkcolor" val="tx"/>
                    </a:ext>
                  </a:extLst>
                </a:hlinkClick>
              </a:rPr>
              <a:t> </a:t>
            </a:r>
            <a:r>
              <a:rPr lang="ko" sz="1100" u="sng">
                <a:solidFill>
                  <a:schemeClr val="hlink"/>
                </a:solidFill>
                <a:hlinkClick r:id="rId5"/>
              </a:rPr>
              <a:t>AI4Finance Foundation</a:t>
            </a:r>
            <a:r>
              <a:rPr lang="ko" sz="1100">
                <a:solidFill>
                  <a:schemeClr val="dk1"/>
                </a:solidFill>
              </a:rPr>
              <a:t> (비영리 단체) </a:t>
            </a:r>
            <a:r>
              <a:rPr lang="ko" sz="1100" b="1">
                <a:solidFill>
                  <a:schemeClr val="dk1"/>
                </a:solidFill>
              </a:rPr>
              <a:t>목표</a:t>
            </a:r>
            <a:r>
              <a:rPr lang="ko" sz="1100">
                <a:solidFill>
                  <a:schemeClr val="dk1"/>
                </a:solidFill>
              </a:rPr>
              <a:t>: 금융 데이터와 대형 언어 모델을 결합해 </a:t>
            </a:r>
            <a:r>
              <a:rPr lang="ko" sz="1100" b="1">
                <a:solidFill>
                  <a:schemeClr val="dk1"/>
                </a:solidFill>
              </a:rPr>
              <a:t>금융 AI 생태계의 민주화</a:t>
            </a:r>
            <a:endParaRPr sz="1100" b="1">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특징</a:t>
            </a:r>
            <a:r>
              <a:rPr lang="ko"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오픈소스</a:t>
            </a:r>
            <a:r>
              <a:rPr lang="ko" sz="1100">
                <a:solidFill>
                  <a:schemeClr val="dk1"/>
                </a:solidFill>
              </a:rPr>
              <a:t>로 누구나 접근 가능</a:t>
            </a:r>
            <a:endParaRPr sz="1100">
              <a:solidFill>
                <a:schemeClr val="dk1"/>
              </a:solidFill>
            </a:endParaRPr>
          </a:p>
          <a:p>
            <a:pPr marL="457200" lvl="0" indent="-298450" algn="l" rtl="0">
              <a:spcBef>
                <a:spcPts val="0"/>
              </a:spcBef>
              <a:spcAft>
                <a:spcPts val="0"/>
              </a:spcAft>
              <a:buClr>
                <a:schemeClr val="dk1"/>
              </a:buClr>
              <a:buSzPts val="1100"/>
              <a:buChar char="●"/>
            </a:pPr>
            <a:r>
              <a:rPr lang="ko" sz="1100">
                <a:solidFill>
                  <a:schemeClr val="dk1"/>
                </a:solidFill>
              </a:rPr>
              <a:t>Hugging Face에 모델 배포 → 연구자와 개발자가 쉽게 활용 가능</a:t>
            </a:r>
            <a:endParaRPr sz="1100">
              <a:solidFill>
                <a:schemeClr val="dk1"/>
              </a:solidFill>
            </a:endParaRPr>
          </a:p>
          <a:p>
            <a:pPr marL="457200" lvl="0" indent="-298450" algn="l" rtl="0">
              <a:spcBef>
                <a:spcPts val="0"/>
              </a:spcBef>
              <a:spcAft>
                <a:spcPts val="0"/>
              </a:spcAft>
              <a:buClr>
                <a:schemeClr val="dk1"/>
              </a:buClr>
              <a:buSzPts val="1100"/>
              <a:buChar char="●"/>
            </a:pPr>
            <a:r>
              <a:rPr lang="ko" sz="1100">
                <a:solidFill>
                  <a:schemeClr val="dk1"/>
                </a:solidFill>
              </a:rPr>
              <a:t>금융 데이터에 맞춘 **파인튜닝(fine-tuning)**과 </a:t>
            </a:r>
            <a:r>
              <a:rPr lang="ko" sz="1100" b="1">
                <a:solidFill>
                  <a:schemeClr val="dk1"/>
                </a:solidFill>
              </a:rPr>
              <a:t>LoRA(저자원 적응 학습)</a:t>
            </a:r>
            <a:r>
              <a:rPr lang="ko" sz="1100">
                <a:solidFill>
                  <a:schemeClr val="dk1"/>
                </a:solidFill>
              </a:rPr>
              <a:t> 지원</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투자자 감성 분석, 금융 뉴스 요약, 주식 시장 예측</a:t>
            </a:r>
            <a:r>
              <a:rPr lang="ko" sz="1100">
                <a:solidFill>
                  <a:schemeClr val="dk1"/>
                </a:solidFill>
              </a:rPr>
              <a:t> 등 다양한 응용 가능</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금융 평가 데이터</a:t>
            </a:r>
            <a:endParaRPr/>
          </a:p>
          <a:p>
            <a:pPr marL="0" lvl="0" indent="0" algn="l" rtl="0">
              <a:spcBef>
                <a:spcPts val="0"/>
              </a:spcBef>
              <a:spcAft>
                <a:spcPts val="0"/>
              </a:spcAft>
              <a:buNone/>
            </a:pPr>
            <a:endParaRPr/>
          </a:p>
        </p:txBody>
      </p:sp>
      <p:sp>
        <p:nvSpPr>
          <p:cNvPr id="276" name="Google Shape;27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sources of financial opinions; we group these sources by the opinion holders: insiders (Sect. 3.1), professionals (Sect. 3.2), social media users (Sect. 3.3), and journalists (Sect. 3.4).</a:t>
            </a:r>
            <a:endParaRPr/>
          </a:p>
          <a:p>
            <a:pPr marL="0" lvl="0" indent="0" algn="l" rtl="0">
              <a:spcBef>
                <a:spcPts val="1200"/>
              </a:spcBef>
              <a:spcAft>
                <a:spcPts val="0"/>
              </a:spcAft>
              <a:buNone/>
            </a:pPr>
            <a:r>
              <a:rPr lang="ko"/>
              <a:t>Opinion Holder</a:t>
            </a:r>
            <a:endParaRPr/>
          </a:p>
          <a:p>
            <a:pPr marL="457200" lvl="0" indent="-342900" algn="l" rtl="0">
              <a:spcBef>
                <a:spcPts val="1200"/>
              </a:spcBef>
              <a:spcAft>
                <a:spcPts val="0"/>
              </a:spcAft>
              <a:buSzPts val="1800"/>
              <a:buChar char="-"/>
            </a:pPr>
            <a:r>
              <a:rPr lang="ko"/>
              <a:t>Opinion Source : 관리자, 전문가, SNS사용자, 저널리스트</a:t>
            </a:r>
            <a:endParaRPr/>
          </a:p>
          <a:p>
            <a:pPr marL="457200" lvl="0" indent="-342900" algn="l" rtl="0">
              <a:spcBef>
                <a:spcPts val="0"/>
              </a:spcBef>
              <a:spcAft>
                <a:spcPts val="0"/>
              </a:spcAft>
              <a:buSzPts val="1800"/>
              <a:buChar char="-"/>
            </a:pPr>
            <a:r>
              <a:rPr lang="ko"/>
              <a:t>전문가 : 투자 전문가, 아마츄어 전문가</a:t>
            </a:r>
            <a:endParaRPr/>
          </a:p>
          <a:p>
            <a:pPr marL="457200" lvl="0" indent="-342900" algn="l" rtl="0">
              <a:spcBef>
                <a:spcPts val="0"/>
              </a:spcBef>
              <a:spcAft>
                <a:spcPts val="0"/>
              </a:spcAft>
              <a:buSzPts val="1800"/>
              <a:buChar char="-"/>
            </a:pPr>
            <a:r>
              <a:rPr lang="ko"/>
              <a:t>역대 성과자 : 투자성공자와 실패자</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시장감성분석과 AI 방법론</a:t>
            </a:r>
            <a:endParaRPr/>
          </a:p>
        </p:txBody>
      </p:sp>
      <p:sp>
        <p:nvSpPr>
          <p:cNvPr id="282" name="Google Shape;282;p45"/>
          <p:cNvSpPr txBox="1">
            <a:spLocks noGrp="1"/>
          </p:cNvSpPr>
          <p:nvPr>
            <p:ph type="body" idx="1"/>
          </p:nvPr>
        </p:nvSpPr>
        <p:spPr>
          <a:xfrm>
            <a:off x="4826600" y="1152475"/>
            <a:ext cx="4005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감성분석은 -1에서 1까지 값</a:t>
            </a:r>
            <a:endParaRPr/>
          </a:p>
          <a:p>
            <a:pPr marL="457200" lvl="0" indent="-342900" algn="l" rtl="0">
              <a:spcBef>
                <a:spcPts val="0"/>
              </a:spcBef>
              <a:spcAft>
                <a:spcPts val="0"/>
              </a:spcAft>
              <a:buSzPts val="1800"/>
              <a:buChar char="-"/>
            </a:pPr>
            <a:r>
              <a:rPr lang="ko"/>
              <a:t>n-gram, POS 등을 적용</a:t>
            </a:r>
            <a:endParaRPr/>
          </a:p>
          <a:p>
            <a:pPr marL="457200" lvl="0" indent="-342900" algn="l" rtl="0">
              <a:spcBef>
                <a:spcPts val="0"/>
              </a:spcBef>
              <a:spcAft>
                <a:spcPts val="0"/>
              </a:spcAft>
              <a:buSzPts val="1800"/>
              <a:buChar char="-"/>
            </a:pPr>
            <a:r>
              <a:rPr lang="ko"/>
              <a:t>규칙기반 분석 - VADER 적용</a:t>
            </a:r>
            <a:endParaRPr/>
          </a:p>
          <a:p>
            <a:pPr marL="457200" lvl="0" indent="-342900" algn="l" rtl="0">
              <a:spcBef>
                <a:spcPts val="0"/>
              </a:spcBef>
              <a:spcAft>
                <a:spcPts val="0"/>
              </a:spcAft>
              <a:buSzPts val="1800"/>
              <a:buChar char="-"/>
            </a:pPr>
            <a:r>
              <a:rPr lang="ko"/>
              <a:t>LSTM, BERT를 적용</a:t>
            </a:r>
            <a:endParaRPr/>
          </a:p>
          <a:p>
            <a:pPr marL="457200" lvl="0" indent="-342900" algn="l" rtl="0">
              <a:spcBef>
                <a:spcPts val="0"/>
              </a:spcBef>
              <a:spcAft>
                <a:spcPts val="0"/>
              </a:spcAft>
              <a:buSzPts val="1800"/>
              <a:buChar char="-"/>
            </a:pPr>
            <a:r>
              <a:rPr lang="ko"/>
              <a:t>Yelp, StockSen Dataset 등 활용</a:t>
            </a:r>
            <a:endParaRPr/>
          </a:p>
          <a:p>
            <a:pPr marL="457200" lvl="0" indent="0" algn="l" rtl="0">
              <a:spcBef>
                <a:spcPts val="1200"/>
              </a:spcBef>
              <a:spcAft>
                <a:spcPts val="1200"/>
              </a:spcAft>
              <a:buNone/>
            </a:pPr>
            <a:r>
              <a:rPr lang="ko"/>
              <a:t>=&gt; 7-80%대의 F1값을 보임</a:t>
            </a:r>
            <a:endParaRPr/>
          </a:p>
        </p:txBody>
      </p:sp>
      <p:pic>
        <p:nvPicPr>
          <p:cNvPr id="283" name="Google Shape;283;p45"/>
          <p:cNvPicPr preferRelativeResize="0"/>
          <p:nvPr/>
        </p:nvPicPr>
        <p:blipFill>
          <a:blip r:embed="rId3">
            <a:alphaModFix/>
          </a:blip>
          <a:stretch>
            <a:fillRect/>
          </a:stretch>
        </p:blipFill>
        <p:spPr>
          <a:xfrm>
            <a:off x="311700" y="1152475"/>
            <a:ext cx="4514900" cy="341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Market mood</a:t>
            </a:r>
            <a:endParaRPr/>
          </a:p>
          <a:p>
            <a:pPr marL="0" lvl="0" indent="0" algn="l" rtl="0">
              <a:spcBef>
                <a:spcPts val="0"/>
              </a:spcBef>
              <a:spcAft>
                <a:spcPts val="0"/>
              </a:spcAft>
              <a:buNone/>
            </a:pPr>
            <a:endParaRPr/>
          </a:p>
        </p:txBody>
      </p:sp>
      <p:sp>
        <p:nvSpPr>
          <p:cNvPr id="289" name="Google Shape;289;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290" name="Google Shape;290;p46"/>
          <p:cNvGraphicFramePr/>
          <p:nvPr/>
        </p:nvGraphicFramePr>
        <p:xfrm>
          <a:off x="311700" y="1152475"/>
          <a:ext cx="3000000" cy="3000000"/>
        </p:xfrm>
        <a:graphic>
          <a:graphicData uri="http://schemas.openxmlformats.org/drawingml/2006/table">
            <a:tbl>
              <a:tblPr>
                <a:noFill/>
                <a:tableStyleId>{6EBE7E3E-28E4-46C5-834F-8C7858E2A853}</a:tableStyleId>
              </a:tblPr>
              <a:tblGrid>
                <a:gridCol w="1297775">
                  <a:extLst>
                    <a:ext uri="{9D8B030D-6E8A-4147-A177-3AD203B41FA5}">
                      <a16:colId xmlns:a16="http://schemas.microsoft.com/office/drawing/2014/main" val="20000"/>
                    </a:ext>
                  </a:extLst>
                </a:gridCol>
                <a:gridCol w="3043075">
                  <a:extLst>
                    <a:ext uri="{9D8B030D-6E8A-4147-A177-3AD203B41FA5}">
                      <a16:colId xmlns:a16="http://schemas.microsoft.com/office/drawing/2014/main" val="20001"/>
                    </a:ext>
                  </a:extLst>
                </a:gridCol>
                <a:gridCol w="4179750">
                  <a:extLst>
                    <a:ext uri="{9D8B030D-6E8A-4147-A177-3AD203B41FA5}">
                      <a16:colId xmlns:a16="http://schemas.microsoft.com/office/drawing/2014/main" val="20002"/>
                    </a:ext>
                  </a:extLst>
                </a:gridCol>
              </a:tblGrid>
              <a:tr h="342900">
                <a:tc>
                  <a:txBody>
                    <a:bodyPr/>
                    <a:lstStyle/>
                    <a:p>
                      <a:pPr marL="0" lvl="0" indent="0" algn="l" rtl="0">
                        <a:lnSpc>
                          <a:spcPct val="115000"/>
                        </a:lnSpc>
                        <a:spcBef>
                          <a:spcPts val="0"/>
                        </a:spcBef>
                        <a:spcAft>
                          <a:spcPts val="0"/>
                        </a:spcAft>
                        <a:buNone/>
                      </a:pPr>
                      <a:r>
                        <a:rPr lang="ko" sz="1100" b="1">
                          <a:solidFill>
                            <a:srgbClr val="1F1F1F"/>
                          </a:solidFill>
                        </a:rPr>
                        <a:t>Indicator</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ko" sz="1100" b="1">
                          <a:solidFill>
                            <a:srgbClr val="1F1F1F"/>
                          </a:solidFill>
                        </a:rPr>
                        <a:t>Data Analyzed</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ko" sz="1100" b="1">
                          <a:solidFill>
                            <a:srgbClr val="1F1F1F"/>
                          </a:solidFill>
                        </a:rPr>
                        <a:t>Sentiment Indication</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23875">
                <a:tc>
                  <a:txBody>
                    <a:bodyPr/>
                    <a:lstStyle/>
                    <a:p>
                      <a:pPr marL="0" lvl="0" indent="0" algn="l" rtl="0">
                        <a:lnSpc>
                          <a:spcPct val="115000"/>
                        </a:lnSpc>
                        <a:spcBef>
                          <a:spcPts val="0"/>
                        </a:spcBef>
                        <a:spcAft>
                          <a:spcPts val="0"/>
                        </a:spcAft>
                        <a:buNone/>
                      </a:pPr>
                      <a:r>
                        <a:rPr lang="ko" sz="1100" b="1">
                          <a:solidFill>
                            <a:srgbClr val="1F1F1F"/>
                          </a:solidFill>
                        </a:rPr>
                        <a:t>Volatility Index (VIX)</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Measures expected market volatility based on S&amp;P 500 option prices.</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High VIX = </a:t>
                      </a:r>
                      <a:r>
                        <a:rPr lang="ko" sz="1100" b="1">
                          <a:solidFill>
                            <a:srgbClr val="1F1F1F"/>
                          </a:solidFill>
                        </a:rPr>
                        <a:t>Fear</a:t>
                      </a:r>
                      <a:r>
                        <a:rPr lang="ko" sz="1100">
                          <a:solidFill>
                            <a:srgbClr val="1F1F1F"/>
                          </a:solidFill>
                        </a:rPr>
                        <a:t> (known as the "fear gauge"). Low VIX = </a:t>
                      </a:r>
                      <a:r>
                        <a:rPr lang="ko" sz="1100" b="1">
                          <a:solidFill>
                            <a:srgbClr val="1F1F1F"/>
                          </a:solidFill>
                        </a:rPr>
                        <a:t>Complacency/Optimism</a:t>
                      </a:r>
                      <a:r>
                        <a:rPr lang="ko" sz="1100">
                          <a:solidFill>
                            <a:srgbClr val="1F1F1F"/>
                          </a:solidFill>
                        </a:rPr>
                        <a:t>.</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1"/>
                  </a:ext>
                </a:extLst>
              </a:tr>
              <a:tr h="523875">
                <a:tc>
                  <a:txBody>
                    <a:bodyPr/>
                    <a:lstStyle/>
                    <a:p>
                      <a:pPr marL="0" lvl="0" indent="0" algn="l" rtl="0">
                        <a:lnSpc>
                          <a:spcPct val="115000"/>
                        </a:lnSpc>
                        <a:spcBef>
                          <a:spcPts val="0"/>
                        </a:spcBef>
                        <a:spcAft>
                          <a:spcPts val="0"/>
                        </a:spcAft>
                        <a:buNone/>
                      </a:pPr>
                      <a:r>
                        <a:rPr lang="ko" sz="1100" b="1">
                          <a:solidFill>
                            <a:srgbClr val="1F1F1F"/>
                          </a:solidFill>
                        </a:rPr>
                        <a:t>Put/Call Ratio (PCR)</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Compares the trading volume of put options (bets on decline) to call options (bets on rise).</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High PCR (more puts) = </a:t>
                      </a:r>
                      <a:r>
                        <a:rPr lang="ko" sz="1100" b="1">
                          <a:solidFill>
                            <a:srgbClr val="1F1F1F"/>
                          </a:solidFill>
                        </a:rPr>
                        <a:t>Bearish/Fear</a:t>
                      </a:r>
                      <a:r>
                        <a:rPr lang="ko" sz="1100">
                          <a:solidFill>
                            <a:srgbClr val="1F1F1F"/>
                          </a:solidFill>
                        </a:rPr>
                        <a:t>. Low PCR (more calls) = </a:t>
                      </a:r>
                      <a:r>
                        <a:rPr lang="ko" sz="1100" b="1">
                          <a:solidFill>
                            <a:srgbClr val="1F1F1F"/>
                          </a:solidFill>
                        </a:rPr>
                        <a:t>Bullish/Greed</a:t>
                      </a:r>
                      <a:r>
                        <a:rPr lang="ko" sz="1100">
                          <a:solidFill>
                            <a:srgbClr val="1F1F1F"/>
                          </a:solidFill>
                        </a:rPr>
                        <a:t>.</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2"/>
                  </a:ext>
                </a:extLst>
              </a:tr>
              <a:tr h="695325">
                <a:tc>
                  <a:txBody>
                    <a:bodyPr/>
                    <a:lstStyle/>
                    <a:p>
                      <a:pPr marL="0" lvl="0" indent="0" algn="l" rtl="0">
                        <a:lnSpc>
                          <a:spcPct val="115000"/>
                        </a:lnSpc>
                        <a:spcBef>
                          <a:spcPts val="0"/>
                        </a:spcBef>
                        <a:spcAft>
                          <a:spcPts val="0"/>
                        </a:spcAft>
                        <a:buNone/>
                      </a:pPr>
                      <a:r>
                        <a:rPr lang="ko" sz="1100" b="1">
                          <a:solidFill>
                            <a:srgbClr val="1F1F1F"/>
                          </a:solidFill>
                        </a:rPr>
                        <a:t>Market Breadth</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Tracks the number of stocks advancing versus declining, or reaching new highs versus new lows.</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Broad participation (many advancing stocks) = </a:t>
                      </a:r>
                      <a:r>
                        <a:rPr lang="ko" sz="1100" b="1">
                          <a:solidFill>
                            <a:srgbClr val="1F1F1F"/>
                          </a:solidFill>
                        </a:rPr>
                        <a:t>Strong Optimism</a:t>
                      </a:r>
                      <a:r>
                        <a:rPr lang="ko" sz="1100">
                          <a:solidFill>
                            <a:srgbClr val="1F1F1F"/>
                          </a:solidFill>
                        </a:rPr>
                        <a:t>. Narrow participation = </a:t>
                      </a:r>
                      <a:r>
                        <a:rPr lang="ko" sz="1100" b="1">
                          <a:solidFill>
                            <a:srgbClr val="1F1F1F"/>
                          </a:solidFill>
                        </a:rPr>
                        <a:t>Caution/Fear</a:t>
                      </a:r>
                      <a:r>
                        <a:rPr lang="ko" sz="1100">
                          <a:solidFill>
                            <a:srgbClr val="1F1F1F"/>
                          </a:solidFill>
                        </a:rPr>
                        <a:t> (hidden weakness).</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3"/>
                  </a:ext>
                </a:extLst>
              </a:tr>
              <a:tr h="523875">
                <a:tc>
                  <a:txBody>
                    <a:bodyPr/>
                    <a:lstStyle/>
                    <a:p>
                      <a:pPr marL="0" lvl="0" indent="0" algn="l" rtl="0">
                        <a:lnSpc>
                          <a:spcPct val="115000"/>
                        </a:lnSpc>
                        <a:spcBef>
                          <a:spcPts val="0"/>
                        </a:spcBef>
                        <a:spcAft>
                          <a:spcPts val="0"/>
                        </a:spcAft>
                        <a:buNone/>
                      </a:pPr>
                      <a:r>
                        <a:rPr lang="ko" sz="1100" b="1">
                          <a:solidFill>
                            <a:srgbClr val="1F1F1F"/>
                          </a:solidFill>
                        </a:rPr>
                        <a:t>Momentum and Volume</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Analyses the speed of price movements and the volume associated with them.</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Strong price rise on high volume = </a:t>
                      </a:r>
                      <a:r>
                        <a:rPr lang="ko" sz="1100" b="1">
                          <a:solidFill>
                            <a:srgbClr val="1F1F1F"/>
                          </a:solidFill>
                        </a:rPr>
                        <a:t>Conviction/Greed</a:t>
                      </a:r>
                      <a:r>
                        <a:rPr lang="ko" sz="1100">
                          <a:solidFill>
                            <a:srgbClr val="1F1F1F"/>
                          </a:solidFill>
                        </a:rPr>
                        <a:t>. Sharp drop on high volume = </a:t>
                      </a:r>
                      <a:r>
                        <a:rPr lang="ko" sz="1100" b="1">
                          <a:solidFill>
                            <a:srgbClr val="1F1F1F"/>
                          </a:solidFill>
                        </a:rPr>
                        <a:t>Panic/Fear</a:t>
                      </a:r>
                      <a:r>
                        <a:rPr lang="ko" sz="1100">
                          <a:solidFill>
                            <a:srgbClr val="1F1F1F"/>
                          </a:solidFill>
                        </a:rPr>
                        <a:t>.</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Market Mood Index</a:t>
            </a:r>
            <a:endParaRPr/>
          </a:p>
        </p:txBody>
      </p:sp>
      <p:graphicFrame>
        <p:nvGraphicFramePr>
          <p:cNvPr id="296" name="Google Shape;296;p47"/>
          <p:cNvGraphicFramePr/>
          <p:nvPr/>
        </p:nvGraphicFramePr>
        <p:xfrm>
          <a:off x="311700" y="1913025"/>
          <a:ext cx="3000000" cy="3000000"/>
        </p:xfrm>
        <a:graphic>
          <a:graphicData uri="http://schemas.openxmlformats.org/drawingml/2006/table">
            <a:tbl>
              <a:tblPr>
                <a:noFill/>
                <a:tableStyleId>{6EBE7E3E-28E4-46C5-834F-8C7858E2A853}</a:tableStyleId>
              </a:tblPr>
              <a:tblGrid>
                <a:gridCol w="108585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4667250">
                  <a:extLst>
                    <a:ext uri="{9D8B030D-6E8A-4147-A177-3AD203B41FA5}">
                      <a16:colId xmlns:a16="http://schemas.microsoft.com/office/drawing/2014/main" val="20002"/>
                    </a:ext>
                  </a:extLst>
                </a:gridCol>
              </a:tblGrid>
              <a:tr h="342900">
                <a:tc>
                  <a:txBody>
                    <a:bodyPr/>
                    <a:lstStyle/>
                    <a:p>
                      <a:pPr marL="0" lvl="0" indent="0" algn="l" rtl="0">
                        <a:lnSpc>
                          <a:spcPct val="115000"/>
                        </a:lnSpc>
                        <a:spcBef>
                          <a:spcPts val="0"/>
                        </a:spcBef>
                        <a:spcAft>
                          <a:spcPts val="0"/>
                        </a:spcAft>
                        <a:buNone/>
                      </a:pPr>
                      <a:r>
                        <a:rPr lang="ko" sz="1100" b="1">
                          <a:solidFill>
                            <a:srgbClr val="1F1F1F"/>
                          </a:solidFill>
                        </a:rPr>
                        <a:t>Score Range</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ko" sz="1100" b="1">
                          <a:solidFill>
                            <a:srgbClr val="1F1F1F"/>
                          </a:solidFill>
                        </a:rPr>
                        <a:t>Market Mood</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solidFill>
                      <a:srgbClr val="EFEFEF"/>
                    </a:solidFill>
                  </a:tcPr>
                </a:tc>
                <a:tc>
                  <a:txBody>
                    <a:bodyPr/>
                    <a:lstStyle/>
                    <a:p>
                      <a:pPr marL="0" lvl="0" indent="0" algn="l" rtl="0">
                        <a:lnSpc>
                          <a:spcPct val="115000"/>
                        </a:lnSpc>
                        <a:spcBef>
                          <a:spcPts val="0"/>
                        </a:spcBef>
                        <a:spcAft>
                          <a:spcPts val="0"/>
                        </a:spcAft>
                        <a:buNone/>
                      </a:pPr>
                      <a:r>
                        <a:rPr lang="ko" sz="1100" b="1">
                          <a:solidFill>
                            <a:srgbClr val="1F1F1F"/>
                          </a:solidFill>
                        </a:rPr>
                        <a:t>Interpretation</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42900">
                <a:tc>
                  <a:txBody>
                    <a:bodyPr/>
                    <a:lstStyle/>
                    <a:p>
                      <a:pPr marL="0" lvl="0" indent="0" algn="l" rtl="0">
                        <a:lnSpc>
                          <a:spcPct val="115000"/>
                        </a:lnSpc>
                        <a:spcBef>
                          <a:spcPts val="0"/>
                        </a:spcBef>
                        <a:spcAft>
                          <a:spcPts val="0"/>
                        </a:spcAft>
                        <a:buNone/>
                      </a:pPr>
                      <a:r>
                        <a:rPr lang="ko" sz="1100" b="1">
                          <a:solidFill>
                            <a:srgbClr val="1F1F1F"/>
                          </a:solidFill>
                        </a:rPr>
                        <a:t>0 - 30</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b="1">
                          <a:solidFill>
                            <a:srgbClr val="1F1F1F"/>
                          </a:solidFill>
                        </a:rPr>
                        <a:t>Extreme Fear</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Oversold conditions, panic selling. </a:t>
                      </a:r>
                      <a:r>
                        <a:rPr lang="ko" sz="1100" b="1">
                          <a:solidFill>
                            <a:srgbClr val="1F1F1F"/>
                          </a:solidFill>
                        </a:rPr>
                        <a:t>Contrarian signal to Buy.</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1"/>
                  </a:ext>
                </a:extLst>
              </a:tr>
              <a:tr h="342900">
                <a:tc>
                  <a:txBody>
                    <a:bodyPr/>
                    <a:lstStyle/>
                    <a:p>
                      <a:pPr marL="0" lvl="0" indent="0" algn="l" rtl="0">
                        <a:lnSpc>
                          <a:spcPct val="115000"/>
                        </a:lnSpc>
                        <a:spcBef>
                          <a:spcPts val="0"/>
                        </a:spcBef>
                        <a:spcAft>
                          <a:spcPts val="0"/>
                        </a:spcAft>
                        <a:buNone/>
                      </a:pPr>
                      <a:r>
                        <a:rPr lang="ko" sz="1100" b="1">
                          <a:solidFill>
                            <a:srgbClr val="1F1F1F"/>
                          </a:solidFill>
                        </a:rPr>
                        <a:t>31 - 50</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b="1">
                          <a:solidFill>
                            <a:srgbClr val="1F1F1F"/>
                          </a:solidFill>
                        </a:rPr>
                        <a:t>Fear/Caution</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Negative sentiment, defensive positioning.</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2"/>
                  </a:ext>
                </a:extLst>
              </a:tr>
              <a:tr h="342900">
                <a:tc>
                  <a:txBody>
                    <a:bodyPr/>
                    <a:lstStyle/>
                    <a:p>
                      <a:pPr marL="0" lvl="0" indent="0" algn="l" rtl="0">
                        <a:lnSpc>
                          <a:spcPct val="115000"/>
                        </a:lnSpc>
                        <a:spcBef>
                          <a:spcPts val="0"/>
                        </a:spcBef>
                        <a:spcAft>
                          <a:spcPts val="0"/>
                        </a:spcAft>
                        <a:buNone/>
                      </a:pPr>
                      <a:r>
                        <a:rPr lang="ko" sz="1100" b="1">
                          <a:solidFill>
                            <a:srgbClr val="1F1F1F"/>
                          </a:solidFill>
                        </a:rPr>
                        <a:t>51 - 70</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b="1">
                          <a:solidFill>
                            <a:srgbClr val="1F1F1F"/>
                          </a:solidFill>
                        </a:rPr>
                        <a:t>Optimism/Greed</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Growing confidence, prices may be climbing too fast.</a:t>
                      </a:r>
                      <a:endParaRPr sz="1100">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3"/>
                  </a:ext>
                </a:extLst>
              </a:tr>
              <a:tr h="581025">
                <a:tc>
                  <a:txBody>
                    <a:bodyPr/>
                    <a:lstStyle/>
                    <a:p>
                      <a:pPr marL="0" lvl="0" indent="0" algn="l" rtl="0">
                        <a:lnSpc>
                          <a:spcPct val="115000"/>
                        </a:lnSpc>
                        <a:spcBef>
                          <a:spcPts val="0"/>
                        </a:spcBef>
                        <a:spcAft>
                          <a:spcPts val="0"/>
                        </a:spcAft>
                        <a:buNone/>
                      </a:pPr>
                      <a:r>
                        <a:rPr lang="ko" sz="1100" b="1">
                          <a:solidFill>
                            <a:srgbClr val="1F1F1F"/>
                          </a:solidFill>
                        </a:rPr>
                        <a:t>71 - 100</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b="1">
                          <a:solidFill>
                            <a:srgbClr val="1F1F1F"/>
                          </a:solidFill>
                        </a:rPr>
                        <a:t>Extreme Greed</a:t>
                      </a:r>
                      <a:endParaRPr sz="1100" b="1">
                        <a:solidFill>
                          <a:srgbClr val="1F1F1F"/>
                        </a:solidFill>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100">
                          <a:solidFill>
                            <a:srgbClr val="1F1F1F"/>
                          </a:solidFill>
                        </a:rPr>
                        <a:t>Overbought, euphoria, risk ignored. </a:t>
                      </a:r>
                      <a:r>
                        <a:rPr lang="ko" sz="1100" b="1">
                          <a:solidFill>
                            <a:srgbClr val="1F1F1F"/>
                          </a:solidFill>
                        </a:rPr>
                        <a:t>Contrarian signal to Sell/Hedge.</a:t>
                      </a:r>
                      <a:r>
                        <a:rPr lang="ko" sz="2000" b="1" baseline="30000">
                          <a:solidFill>
                            <a:srgbClr val="444746"/>
                          </a:solidFill>
                          <a:highlight>
                            <a:srgbClr val="FFFFFF"/>
                          </a:highlight>
                        </a:rPr>
                        <a:t>6</a:t>
                      </a:r>
                      <a:endParaRPr sz="2000" b="1" baseline="30000">
                        <a:solidFill>
                          <a:srgbClr val="444746"/>
                        </a:solidFill>
                        <a:highlight>
                          <a:srgbClr val="FFFFFF"/>
                        </a:highlight>
                      </a:endParaRPr>
                    </a:p>
                  </a:txBody>
                  <a:tcPr marL="114300" marR="114300" marT="76200" marB="76200">
                    <a:lnL w="9525" cap="flat" cmpd="sng">
                      <a:solidFill>
                        <a:srgbClr val="1F1F1F"/>
                      </a:solidFill>
                      <a:prstDash val="solid"/>
                      <a:round/>
                      <a:headEnd type="none" w="sm" len="sm"/>
                      <a:tailEnd type="none" w="sm" len="sm"/>
                    </a:lnL>
                    <a:lnR w="9525" cap="flat" cmpd="sng">
                      <a:solidFill>
                        <a:srgbClr val="1F1F1F"/>
                      </a:solidFill>
                      <a:prstDash val="solid"/>
                      <a:round/>
                      <a:headEnd type="none" w="sm" len="sm"/>
                      <a:tailEnd type="none" w="sm" len="sm"/>
                    </a:lnR>
                    <a:lnT w="9525" cap="flat" cmpd="sng">
                      <a:solidFill>
                        <a:srgbClr val="1F1F1F"/>
                      </a:solidFill>
                      <a:prstDash val="solid"/>
                      <a:round/>
                      <a:headEnd type="none" w="sm" len="sm"/>
                      <a:tailEnd type="none" w="sm" len="sm"/>
                    </a:lnT>
                    <a:lnB w="9525" cap="flat" cmpd="sng">
                      <a:solidFill>
                        <a:srgbClr val="1F1F1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97" name="Google Shape;297;p47"/>
          <p:cNvSpPr txBox="1"/>
          <p:nvPr/>
        </p:nvSpPr>
        <p:spPr>
          <a:xfrm>
            <a:off x="311700" y="1142475"/>
            <a:ext cx="8520600" cy="70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ko" sz="1100">
                <a:solidFill>
                  <a:schemeClr val="dk1"/>
                </a:solidFill>
              </a:rPr>
              <a:t>The most popular example is the </a:t>
            </a:r>
            <a:r>
              <a:rPr lang="ko" sz="1100" b="1">
                <a:solidFill>
                  <a:schemeClr val="dk1"/>
                </a:solidFill>
              </a:rPr>
              <a:t>Market Mood Index (MMI)</a:t>
            </a:r>
            <a:r>
              <a:rPr lang="ko" sz="1100">
                <a:solidFill>
                  <a:schemeClr val="dk1"/>
                </a:solidFill>
              </a:rPr>
              <a:t> or the </a:t>
            </a:r>
            <a:r>
              <a:rPr lang="ko" sz="1100" b="1">
                <a:solidFill>
                  <a:schemeClr val="dk1"/>
                </a:solidFill>
              </a:rPr>
              <a:t>Fear and Greed Index</a:t>
            </a:r>
            <a:r>
              <a:rPr lang="ko" sz="1100">
                <a:solidFill>
                  <a:schemeClr val="dk1"/>
                </a:solidFill>
              </a:rPr>
              <a:t>.</a:t>
            </a:r>
            <a:endParaRPr sz="1100">
              <a:solidFill>
                <a:schemeClr val="dk1"/>
              </a:solidFill>
            </a:endParaRPr>
          </a:p>
          <a:p>
            <a:pPr marL="0" lvl="0" indent="0" algn="l" rtl="0">
              <a:lnSpc>
                <a:spcPct val="115000"/>
              </a:lnSpc>
              <a:spcBef>
                <a:spcPts val="1200"/>
              </a:spcBef>
              <a:spcAft>
                <a:spcPts val="1200"/>
              </a:spcAft>
              <a:buNone/>
            </a:pPr>
            <a:r>
              <a:rPr lang="ko" sz="1100">
                <a:solidFill>
                  <a:schemeClr val="dk1"/>
                </a:solidFill>
              </a:rPr>
              <a:t>This index typically scores the market mood on a scale (e.g., 0 to 100) and categorizes it:</a:t>
            </a:r>
            <a:endParaRPr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각 국의 데이터 출처 분류</a:t>
            </a:r>
            <a:endParaRPr/>
          </a:p>
        </p:txBody>
      </p:sp>
      <p:pic>
        <p:nvPicPr>
          <p:cNvPr id="303" name="Google Shape;303;p48"/>
          <p:cNvPicPr preferRelativeResize="0"/>
          <p:nvPr/>
        </p:nvPicPr>
        <p:blipFill>
          <a:blip r:embed="rId3">
            <a:alphaModFix/>
          </a:blip>
          <a:stretch>
            <a:fillRect/>
          </a:stretch>
        </p:blipFill>
        <p:spPr>
          <a:xfrm>
            <a:off x="311700" y="1017725"/>
            <a:ext cx="4260300" cy="4038599"/>
          </a:xfrm>
          <a:prstGeom prst="rect">
            <a:avLst/>
          </a:prstGeom>
          <a:noFill/>
          <a:ln>
            <a:noFill/>
          </a:ln>
        </p:spPr>
      </p:pic>
      <p:sp>
        <p:nvSpPr>
          <p:cNvPr id="304" name="Google Shape;304;p48"/>
          <p:cNvSpPr txBox="1">
            <a:spLocks noGrp="1"/>
          </p:cNvSpPr>
          <p:nvPr>
            <p:ph type="body" idx="1"/>
          </p:nvPr>
        </p:nvSpPr>
        <p:spPr>
          <a:xfrm>
            <a:off x="4735925" y="1017725"/>
            <a:ext cx="3747600" cy="39672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Char char="-"/>
            </a:pPr>
            <a:r>
              <a:rPr lang="ko" sz="1000"/>
              <a:t>각 국의 주식시장 지수와 데이터의 출처가 상이함</a:t>
            </a:r>
            <a:endParaRPr sz="1000"/>
          </a:p>
          <a:p>
            <a:pPr marL="457200" lvl="0" indent="-292100" algn="l" rtl="0">
              <a:spcBef>
                <a:spcPts val="0"/>
              </a:spcBef>
              <a:spcAft>
                <a:spcPts val="0"/>
              </a:spcAft>
              <a:buSzPts val="1000"/>
              <a:buChar char="-"/>
            </a:pPr>
            <a:r>
              <a:rPr lang="ko" sz="1000"/>
              <a:t>즉 데이터셋의 구성의 차이에 의해 실제적으로 발생할 수 있는 감성분석에 있어서 차이가 존재할 수 있음</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데이터 수집과 피처링 문제</a:t>
            </a:r>
            <a:endParaRPr/>
          </a:p>
        </p:txBody>
      </p:sp>
      <p:sp>
        <p:nvSpPr>
          <p:cNvPr id="310" name="Google Shape;310;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ko"/>
              <a:t>각기 분산된 데이터 예를 들어 주제, 기업에 따라 달리 검색되는 형태를 주제의 유사성과 기업에 따른 산업군 그리고 다시 이를 총합적으로 분석하여 데이터를 가공할 수 있는 형태로 만들 수 있는가?</a:t>
            </a:r>
            <a:endParaRPr/>
          </a:p>
          <a:p>
            <a:pPr marL="0" lvl="0" indent="0" algn="l" rtl="0">
              <a:spcBef>
                <a:spcPts val="1200"/>
              </a:spcBef>
              <a:spcAft>
                <a:spcPts val="0"/>
              </a:spcAft>
              <a:buNone/>
            </a:pPr>
            <a:r>
              <a:rPr lang="ko"/>
              <a:t>API를 이용한다 하더라도 유용한 정보를 취득하는 것과 취합과 응용에는 어떠한 방법이 있는가?</a:t>
            </a:r>
            <a:endParaRPr/>
          </a:p>
          <a:p>
            <a:pPr marL="0" lvl="0" indent="0" algn="l" rtl="0">
              <a:spcBef>
                <a:spcPts val="1200"/>
              </a:spcBef>
              <a:spcAft>
                <a:spcPts val="0"/>
              </a:spcAft>
              <a:buNone/>
            </a:pPr>
            <a:r>
              <a:rPr lang="ko"/>
              <a:t>검색 수가 증가한다는 것이 반드시 긍정적 의미를 주는 것은 아니다. . Trends to sell on the financial market at lower prices may be preceded by periods of concern. During such periods of concern, people may tend to gather more information about the state of the market. It is conceivable that such behavior may have historically been reflected by increased Google Trends search volumes for terms of higher financial relevance.에서 보는 바와 같이 불안한 요소 또는 낮은 가격에 판매를 고민하는 경우에도 검색량은 증가할 수 있다.</a:t>
            </a:r>
            <a:endParaRPr/>
          </a:p>
          <a:p>
            <a:pPr marL="0" lvl="0" indent="0" algn="l" rtl="0">
              <a:spcBef>
                <a:spcPts val="1200"/>
              </a:spcBef>
              <a:spcAft>
                <a:spcPts val="1200"/>
              </a:spcAft>
              <a:buNone/>
            </a:pPr>
            <a:r>
              <a:rPr lang="ko"/>
              <a:t>또한 검색자가 반드시 투자자로 정의할 수 없다. 한국의 경우 그 비율에 대한 조사가 없으니 마국의 경우 상단수가 투자자로 간주됨으로 일정 수준 반영된다고 하지만,,,즉 상당수의 검색이 바이어스일 가능성도 있다.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6" name="Google Shape;31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a:t>검색 수의 증가와 감소는 주가의 추세에 영향을 미친다.</a:t>
            </a:r>
            <a:endParaRPr/>
          </a:p>
        </p:txBody>
      </p:sp>
      <p:pic>
        <p:nvPicPr>
          <p:cNvPr id="317" name="Google Shape;317;p50"/>
          <p:cNvPicPr preferRelativeResize="0"/>
          <p:nvPr/>
        </p:nvPicPr>
        <p:blipFill>
          <a:blip r:embed="rId3">
            <a:alphaModFix/>
          </a:blip>
          <a:stretch>
            <a:fillRect/>
          </a:stretch>
        </p:blipFill>
        <p:spPr>
          <a:xfrm>
            <a:off x="288100" y="1691075"/>
            <a:ext cx="8567799" cy="2077200"/>
          </a:xfrm>
          <a:prstGeom prst="rect">
            <a:avLst/>
          </a:prstGeom>
          <a:noFill/>
          <a:ln>
            <a:noFill/>
          </a:ln>
        </p:spPr>
      </p:pic>
      <p:sp>
        <p:nvSpPr>
          <p:cNvPr id="318" name="Google Shape;318;p50"/>
          <p:cNvSpPr txBox="1"/>
          <p:nvPr/>
        </p:nvSpPr>
        <p:spPr>
          <a:xfrm>
            <a:off x="1350825" y="4441625"/>
            <a:ext cx="7661100" cy="5826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1100">
                <a:solidFill>
                  <a:schemeClr val="dk1"/>
                </a:solidFill>
              </a:rPr>
              <a:t>Preis, Tobias, Helen Susannah Moat, and H. Eugene Stanley. 2013. “Quantifying Trading Behavior in Financial Markets Using Google Trends.” </a:t>
            </a:r>
            <a:r>
              <a:rPr lang="ko" sz="1100" i="1">
                <a:solidFill>
                  <a:schemeClr val="dk1"/>
                </a:solidFill>
              </a:rPr>
              <a:t>Scientific Reports</a:t>
            </a:r>
            <a:r>
              <a:rPr lang="ko" sz="1100">
                <a:solidFill>
                  <a:schemeClr val="dk1"/>
                </a:solidFill>
              </a:rPr>
              <a:t> 3 (1): 1684.</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hlink"/>
                </a:solidFill>
                <a:hlinkClick r:id="rId4"/>
              </a:rPr>
              <a:t>https://doi.org/10.1038/srep01684</a:t>
            </a:r>
            <a:r>
              <a:rPr lang="ko" sz="1100">
                <a:solidFill>
                  <a:schemeClr val="dk1"/>
                </a:solidFill>
              </a:rPr>
              <a:t>.</a:t>
            </a:r>
            <a:endParaRPr sz="1100">
              <a:solidFill>
                <a:schemeClr val="dk1"/>
              </a:solidFill>
            </a:endParaRPr>
          </a:p>
        </p:txBody>
      </p:sp>
      <p:cxnSp>
        <p:nvCxnSpPr>
          <p:cNvPr id="319" name="Google Shape;319;p50"/>
          <p:cNvCxnSpPr/>
          <p:nvPr/>
        </p:nvCxnSpPr>
        <p:spPr>
          <a:xfrm rot="10800000" flipH="1">
            <a:off x="318475" y="2372850"/>
            <a:ext cx="1130700" cy="7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Google Trends</a:t>
            </a:r>
            <a:endParaRPr/>
          </a:p>
        </p:txBody>
      </p:sp>
      <p:sp>
        <p:nvSpPr>
          <p:cNvPr id="325" name="Google Shape;32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26" name="Google Shape;326;p51"/>
          <p:cNvSpPr txBox="1"/>
          <p:nvPr/>
        </p:nvSpPr>
        <p:spPr>
          <a:xfrm>
            <a:off x="5832300" y="4168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https://trends.google.co.kr/trends/</a:t>
            </a:r>
            <a:endParaRPr/>
          </a:p>
        </p:txBody>
      </p:sp>
      <p:pic>
        <p:nvPicPr>
          <p:cNvPr id="327" name="Google Shape;327;p51"/>
          <p:cNvPicPr preferRelativeResize="0"/>
          <p:nvPr/>
        </p:nvPicPr>
        <p:blipFill>
          <a:blip r:embed="rId3">
            <a:alphaModFix/>
          </a:blip>
          <a:stretch>
            <a:fillRect/>
          </a:stretch>
        </p:blipFill>
        <p:spPr>
          <a:xfrm>
            <a:off x="311700" y="1152475"/>
            <a:ext cx="2634275" cy="1522775"/>
          </a:xfrm>
          <a:prstGeom prst="rect">
            <a:avLst/>
          </a:prstGeom>
          <a:noFill/>
          <a:ln>
            <a:noFill/>
          </a:ln>
        </p:spPr>
      </p:pic>
      <p:pic>
        <p:nvPicPr>
          <p:cNvPr id="328" name="Google Shape;328;p51"/>
          <p:cNvPicPr preferRelativeResize="0"/>
          <p:nvPr/>
        </p:nvPicPr>
        <p:blipFill>
          <a:blip r:embed="rId4">
            <a:alphaModFix/>
          </a:blip>
          <a:stretch>
            <a:fillRect/>
          </a:stretch>
        </p:blipFill>
        <p:spPr>
          <a:xfrm>
            <a:off x="6356883" y="1017724"/>
            <a:ext cx="2529942" cy="2239525"/>
          </a:xfrm>
          <a:prstGeom prst="rect">
            <a:avLst/>
          </a:prstGeom>
          <a:noFill/>
          <a:ln>
            <a:noFill/>
          </a:ln>
        </p:spPr>
      </p:pic>
      <p:sp>
        <p:nvSpPr>
          <p:cNvPr id="329" name="Google Shape;329;p51"/>
          <p:cNvSpPr txBox="1"/>
          <p:nvPr/>
        </p:nvSpPr>
        <p:spPr>
          <a:xfrm>
            <a:off x="1152450" y="4527900"/>
            <a:ext cx="768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https://data.krx.co.kr/contents/MDC/MDI/mdiLoader/index.cmd?menuId=MDC0201010105</a:t>
            </a:r>
            <a:endParaRPr/>
          </a:p>
        </p:txBody>
      </p:sp>
      <p:pic>
        <p:nvPicPr>
          <p:cNvPr id="330" name="Google Shape;330;p51"/>
          <p:cNvPicPr preferRelativeResize="0"/>
          <p:nvPr/>
        </p:nvPicPr>
        <p:blipFill>
          <a:blip r:embed="rId5">
            <a:alphaModFix/>
          </a:blip>
          <a:stretch>
            <a:fillRect/>
          </a:stretch>
        </p:blipFill>
        <p:spPr>
          <a:xfrm>
            <a:off x="311700" y="2436050"/>
            <a:ext cx="5575126" cy="2091850"/>
          </a:xfrm>
          <a:prstGeom prst="rect">
            <a:avLst/>
          </a:prstGeom>
          <a:noFill/>
          <a:ln>
            <a:noFill/>
          </a:ln>
        </p:spPr>
      </p:pic>
      <p:pic>
        <p:nvPicPr>
          <p:cNvPr id="331" name="Google Shape;331;p51"/>
          <p:cNvPicPr preferRelativeResize="0"/>
          <p:nvPr/>
        </p:nvPicPr>
        <p:blipFill>
          <a:blip r:embed="rId6">
            <a:alphaModFix/>
          </a:blip>
          <a:stretch>
            <a:fillRect/>
          </a:stretch>
        </p:blipFill>
        <p:spPr>
          <a:xfrm>
            <a:off x="2913225" y="295225"/>
            <a:ext cx="3624324" cy="2831500"/>
          </a:xfrm>
          <a:prstGeom prst="rect">
            <a:avLst/>
          </a:prstGeom>
          <a:noFill/>
          <a:ln>
            <a:noFill/>
          </a:ln>
        </p:spPr>
      </p:pic>
      <p:pic>
        <p:nvPicPr>
          <p:cNvPr id="332" name="Google Shape;332;p51"/>
          <p:cNvPicPr preferRelativeResize="0"/>
          <p:nvPr/>
        </p:nvPicPr>
        <p:blipFill>
          <a:blip r:embed="rId7">
            <a:alphaModFix/>
          </a:blip>
          <a:stretch>
            <a:fillRect/>
          </a:stretch>
        </p:blipFill>
        <p:spPr>
          <a:xfrm>
            <a:off x="3769600" y="2045925"/>
            <a:ext cx="2767952" cy="223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02. 프로젝트 팀 구성 및 역할</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팀명 : IFin</a:t>
            </a:r>
            <a:endParaRPr/>
          </a:p>
          <a:p>
            <a:pPr marL="457200" lvl="0" indent="0" algn="l" rtl="0">
              <a:spcBef>
                <a:spcPts val="1200"/>
              </a:spcBef>
              <a:spcAft>
                <a:spcPts val="0"/>
              </a:spcAft>
              <a:buNone/>
            </a:pPr>
            <a:r>
              <a:rPr lang="ko"/>
              <a:t>김순호 단독 팀으로 구성</a:t>
            </a:r>
            <a:endParaRPr/>
          </a:p>
          <a:p>
            <a:pPr marL="457200" lvl="0" indent="-342900" algn="l" rtl="0">
              <a:spcBef>
                <a:spcPts val="1200"/>
              </a:spcBef>
              <a:spcAft>
                <a:spcPts val="0"/>
              </a:spcAft>
              <a:buSzPts val="1800"/>
              <a:buChar char="-"/>
            </a:pPr>
            <a:r>
              <a:rPr lang="ko"/>
              <a:t>주식시장분석 방법과 가치평가 방법에 대한 조사</a:t>
            </a:r>
            <a:endParaRPr/>
          </a:p>
          <a:p>
            <a:pPr marL="457200" lvl="0" indent="-342900" algn="l" rtl="0">
              <a:spcBef>
                <a:spcPts val="0"/>
              </a:spcBef>
              <a:spcAft>
                <a:spcPts val="0"/>
              </a:spcAft>
              <a:buSzPts val="1800"/>
              <a:buChar char="-"/>
            </a:pPr>
            <a:r>
              <a:rPr lang="ko"/>
              <a:t>감성분석 문헌연구</a:t>
            </a:r>
            <a:endParaRPr/>
          </a:p>
          <a:p>
            <a:pPr marL="457200" lvl="0" indent="-342900" algn="l" rtl="0">
              <a:spcBef>
                <a:spcPts val="0"/>
              </a:spcBef>
              <a:spcAft>
                <a:spcPts val="0"/>
              </a:spcAft>
              <a:buSzPts val="1800"/>
              <a:buChar char="-"/>
            </a:pPr>
            <a:r>
              <a:rPr lang="ko"/>
              <a:t>Python Code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p:nvPr/>
        </p:nvSpPr>
        <p:spPr>
          <a:xfrm>
            <a:off x="161200" y="566875"/>
            <a:ext cx="4572000" cy="419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ko" sz="1100">
                <a:solidFill>
                  <a:schemeClr val="dk1"/>
                </a:solidFill>
              </a:rPr>
              <a:t>Sentiment Feature</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정의</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시장 참여자의 심리와 태도</a:t>
            </a:r>
            <a:r>
              <a:rPr lang="ko" sz="1100">
                <a:solidFill>
                  <a:schemeClr val="dk1"/>
                </a:solidFill>
              </a:rPr>
              <a:t>를 수치화한 변수.</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a:solidFill>
                  <a:schemeClr val="dk1"/>
                </a:solidFill>
              </a:rPr>
              <a:t>뉴스 기사, 기업 공시, 트위터·레딧 같은 소셜미디어 글에서 </a:t>
            </a:r>
            <a:r>
              <a:rPr lang="ko" sz="1100" b="1">
                <a:solidFill>
                  <a:schemeClr val="dk1"/>
                </a:solidFill>
              </a:rPr>
              <a:t>긍정·부정 감정 점수</a:t>
            </a:r>
            <a:r>
              <a:rPr lang="ko" sz="1100">
                <a:solidFill>
                  <a:schemeClr val="dk1"/>
                </a:solidFill>
              </a:rPr>
              <a:t>를 추출해 사용.</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기능</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투자자 심리 반영</a:t>
            </a:r>
            <a:r>
              <a:rPr lang="ko" sz="1100">
                <a:solidFill>
                  <a:schemeClr val="dk1"/>
                </a:solidFill>
              </a:rPr>
              <a:t>: 군중심리(bullish/bearish)를 모델에 포함해 가격 변동성을 설명.</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비정형 데이터 활용</a:t>
            </a:r>
            <a:r>
              <a:rPr lang="ko" sz="1100">
                <a:solidFill>
                  <a:schemeClr val="dk1"/>
                </a:solidFill>
              </a:rPr>
              <a:t>: 텍스트·감정 데이터를 정량화하여 예측 모델의 입력 변수로 사용.</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시장 방향성 예측</a:t>
            </a:r>
            <a:r>
              <a:rPr lang="ko" sz="1100">
                <a:solidFill>
                  <a:schemeClr val="dk1"/>
                </a:solidFill>
              </a:rPr>
              <a:t>: 긍정적 뉴스 → 매수세 강화, 부정적 뉴스 → 매도세 강화.</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특징</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비정형성</a:t>
            </a:r>
            <a:r>
              <a:rPr lang="ko" sz="1100">
                <a:solidFill>
                  <a:schemeClr val="dk1"/>
                </a:solidFill>
              </a:rPr>
              <a:t>: 자연어 처리(NLP), 감정 분석 기법 필요.</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실시간성</a:t>
            </a:r>
            <a:r>
              <a:rPr lang="ko" sz="1100">
                <a:solidFill>
                  <a:schemeClr val="dk1"/>
                </a:solidFill>
              </a:rPr>
              <a:t>: 뉴스·SNS 데이터는 빠르게 변동, 단기 예측에 강점.</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주관성</a:t>
            </a:r>
            <a:r>
              <a:rPr lang="ko" sz="1100">
                <a:solidFill>
                  <a:schemeClr val="dk1"/>
                </a:solidFill>
              </a:rPr>
              <a:t>: 데이터 출처와 분석 방법에 따라 결과가 달라질 수 있음.</a:t>
            </a:r>
            <a:endParaRPr sz="1100">
              <a:solidFill>
                <a:schemeClr val="dk1"/>
              </a:solidFill>
            </a:endParaRPr>
          </a:p>
        </p:txBody>
      </p:sp>
      <p:sp>
        <p:nvSpPr>
          <p:cNvPr id="338" name="Google Shape;338;p52"/>
          <p:cNvSpPr txBox="1"/>
          <p:nvPr/>
        </p:nvSpPr>
        <p:spPr>
          <a:xfrm>
            <a:off x="4733200" y="469525"/>
            <a:ext cx="4099200" cy="439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ko" sz="1100">
                <a:solidFill>
                  <a:schemeClr val="dk1"/>
                </a:solidFill>
              </a:rPr>
              <a:t>Technical Feature</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정의</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a:solidFill>
                  <a:schemeClr val="dk1"/>
                </a:solidFill>
              </a:rPr>
              <a:t>**과거 시장 데이터(가격·거래량)**에서 계산된 </a:t>
            </a:r>
            <a:r>
              <a:rPr lang="ko" sz="1100" b="1">
                <a:solidFill>
                  <a:schemeClr val="dk1"/>
                </a:solidFill>
              </a:rPr>
              <a:t>통계적·수학적 지표</a:t>
            </a:r>
            <a:r>
              <a:rPr lang="ko"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a:solidFill>
                  <a:schemeClr val="dk1"/>
                </a:solidFill>
              </a:rPr>
              <a:t>예: 이동평균(MA), 상대강도지수(RSI), 볼린저 밴드, MACD 등.</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기능</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추세 파악</a:t>
            </a:r>
            <a:r>
              <a:rPr lang="ko" sz="1100">
                <a:solidFill>
                  <a:schemeClr val="dk1"/>
                </a:solidFill>
              </a:rPr>
              <a:t>: 상승·하락 추세를 식별.</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매매 신호 제공</a:t>
            </a:r>
            <a:r>
              <a:rPr lang="ko" sz="1100">
                <a:solidFill>
                  <a:schemeClr val="dk1"/>
                </a:solidFill>
              </a:rPr>
              <a:t>: 진입·청산 시점을 알려주는 지표.</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패턴 기반 예측</a:t>
            </a:r>
            <a:r>
              <a:rPr lang="ko" sz="1100">
                <a:solidFill>
                  <a:schemeClr val="dk1"/>
                </a:solidFill>
              </a:rPr>
              <a:t>: 과거 가격 패턴이 미래에도 반복된다는 가정에 기반.</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특징</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정량적·객관적</a:t>
            </a:r>
            <a:r>
              <a:rPr lang="ko" sz="1100">
                <a:solidFill>
                  <a:schemeClr val="dk1"/>
                </a:solidFill>
              </a:rPr>
              <a:t>: 가격·거래량 같은 수치 데이터에 기반.</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단기 예측에 강점</a:t>
            </a:r>
            <a:r>
              <a:rPr lang="ko" sz="1100">
                <a:solidFill>
                  <a:schemeClr val="dk1"/>
                </a:solidFill>
              </a:rPr>
              <a:t>: 기술적 지표는 주로 단기 매매 전략에 활용.</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보편적 활용</a:t>
            </a:r>
            <a:r>
              <a:rPr lang="ko" sz="1100">
                <a:solidFill>
                  <a:schemeClr val="dk1"/>
                </a:solidFill>
              </a:rPr>
              <a:t>: 차트 분석가, 알고리즘 트레이딩 모델에서 기본적으로 사용.</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279400" lvl="0" indent="-279400" algn="l" rtl="0">
              <a:lnSpc>
                <a:spcPct val="135000"/>
              </a:lnSpc>
              <a:spcBef>
                <a:spcPts val="0"/>
              </a:spcBef>
              <a:spcAft>
                <a:spcPts val="0"/>
              </a:spcAft>
              <a:buClr>
                <a:schemeClr val="dk1"/>
              </a:buClr>
              <a:buSzPct val="100000"/>
              <a:buFont typeface="Arial"/>
              <a:buNone/>
            </a:pPr>
            <a:r>
              <a:rPr lang="ko" sz="1100"/>
              <a:t>Kumar, Gourav, Sanjeev Jain, and Uday Pratap Singh. 2021. “Stock Market Forecasting Using Computational Intelligence: A Survey.” </a:t>
            </a:r>
            <a:r>
              <a:rPr lang="ko" sz="1100" i="1"/>
              <a:t>Archives of Computational Methods in Engineering</a:t>
            </a:r>
            <a:r>
              <a:rPr lang="ko" sz="1100"/>
              <a:t> 28 (3): 1069–101.</a:t>
            </a:r>
            <a:r>
              <a:rPr lang="ko" sz="1100">
                <a:uFill>
                  <a:noFill/>
                </a:uFill>
                <a:hlinkClick r:id="rId3"/>
              </a:rPr>
              <a:t> </a:t>
            </a:r>
            <a:r>
              <a:rPr lang="ko" sz="1100" u="sng">
                <a:solidFill>
                  <a:schemeClr val="hlink"/>
                </a:solidFill>
                <a:hlinkClick r:id="rId3"/>
              </a:rPr>
              <a:t>https://doi.org/10.1007/s11831-020-09413-5</a:t>
            </a:r>
            <a:r>
              <a:rPr lang="ko" sz="1100"/>
              <a:t>.</a:t>
            </a:r>
            <a:endParaRPr sz="1100"/>
          </a:p>
          <a:p>
            <a:pPr marL="0" lvl="0" indent="0" algn="l" rtl="0">
              <a:spcBef>
                <a:spcPts val="0"/>
              </a:spcBef>
              <a:spcAft>
                <a:spcPts val="0"/>
              </a:spcAft>
              <a:buNone/>
            </a:pPr>
            <a:endParaRPr/>
          </a:p>
        </p:txBody>
      </p:sp>
      <p:sp>
        <p:nvSpPr>
          <p:cNvPr id="344" name="Google Shape;344;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5" name="Google Shape;345;p53"/>
          <p:cNvPicPr preferRelativeResize="0"/>
          <p:nvPr/>
        </p:nvPicPr>
        <p:blipFill>
          <a:blip r:embed="rId4">
            <a:alphaModFix/>
          </a:blip>
          <a:stretch>
            <a:fillRect/>
          </a:stretch>
        </p:blipFill>
        <p:spPr>
          <a:xfrm>
            <a:off x="311700" y="1244625"/>
            <a:ext cx="8520599" cy="3632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1" name="Google Shape;351;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2" name="Google Shape;352;p54"/>
          <p:cNvPicPr preferRelativeResize="0"/>
          <p:nvPr/>
        </p:nvPicPr>
        <p:blipFill>
          <a:blip r:embed="rId3">
            <a:alphaModFix/>
          </a:blip>
          <a:stretch>
            <a:fillRect/>
          </a:stretch>
        </p:blipFill>
        <p:spPr>
          <a:xfrm>
            <a:off x="311700" y="445025"/>
            <a:ext cx="8520601" cy="412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감성발생 후 시간 반영 기간</a:t>
            </a:r>
            <a:endParaRPr/>
          </a:p>
        </p:txBody>
      </p:sp>
      <p:sp>
        <p:nvSpPr>
          <p:cNvPr id="358" name="Google Shape;358;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ko"/>
              <a:t>The highest accuracy is accomplished when technical feature applied on time horizon (day 1). Meanwhile, the sentiment feature performs the best when implemented on 30 and 45 trading windows. 126p</a:t>
            </a:r>
            <a:endParaRPr/>
          </a:p>
          <a:p>
            <a:pPr marL="0" lvl="0" indent="0" algn="l" rtl="0">
              <a:spcBef>
                <a:spcPts val="1200"/>
              </a:spcBef>
              <a:spcAft>
                <a:spcPts val="0"/>
              </a:spcAft>
              <a:buNone/>
            </a:pPr>
            <a:r>
              <a:rPr lang="ko"/>
              <a:t>=&gt; 기술적분석은 1일 후의 변화를 예측하는 것에, 감성분석은 30-45일 이후에 적용되는 경우, 즉 단기적으로 기술적 분석이 장기적 분석은 감성분석이 유의적일 수 있다</a:t>
            </a:r>
            <a:endParaRPr/>
          </a:p>
          <a:p>
            <a:pPr marL="0" lvl="0" indent="0" algn="l" rtl="0">
              <a:spcBef>
                <a:spcPts val="1200"/>
              </a:spcBef>
              <a:spcAft>
                <a:spcPts val="1200"/>
              </a:spcAft>
              <a:buNone/>
            </a:pPr>
            <a:r>
              <a:rPr lang="ko"/>
              <a:t>the combination of technical analysis feature and sentiment label feature has steady performance, especially on time horizon (day 1) and trading windows of 3, 5, 10 and 15. However, the accuracy of combined feature falls on the 30 trading window.</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감성분석을 위한 데이터의 종류</a:t>
            </a:r>
            <a:endParaRPr/>
          </a:p>
        </p:txBody>
      </p:sp>
      <p:sp>
        <p:nvSpPr>
          <p:cNvPr id="364" name="Google Shape;364;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주식 데이터를 분석을 위한 감성 데이터를 수집하는 대상</a:t>
            </a:r>
            <a:endParaRPr/>
          </a:p>
          <a:p>
            <a:pPr marL="457200" lvl="0" indent="-342900" algn="l" rtl="0">
              <a:spcBef>
                <a:spcPts val="1200"/>
              </a:spcBef>
              <a:spcAft>
                <a:spcPts val="0"/>
              </a:spcAft>
              <a:buSzPts val="1800"/>
              <a:buChar char="-"/>
            </a:pPr>
            <a:r>
              <a:rPr lang="ko"/>
              <a:t>전체 시장에 미치는 데이터는 거시경제, 정치, 외교(미국 등)에 관한 정보</a:t>
            </a:r>
            <a:endParaRPr/>
          </a:p>
          <a:p>
            <a:pPr marL="457200" lvl="0" indent="-342900" algn="l" rtl="0">
              <a:spcBef>
                <a:spcPts val="0"/>
              </a:spcBef>
              <a:spcAft>
                <a:spcPts val="0"/>
              </a:spcAft>
              <a:buSzPts val="1800"/>
              <a:buChar char="-"/>
            </a:pPr>
            <a:r>
              <a:rPr lang="ko"/>
              <a:t>개별 산업에 대한 데이터는 미,거시경제, 산업동향</a:t>
            </a:r>
            <a:endParaRPr/>
          </a:p>
          <a:p>
            <a:pPr marL="457200" lvl="0" indent="-342900" algn="l" rtl="0">
              <a:spcBef>
                <a:spcPts val="0"/>
              </a:spcBef>
              <a:spcAft>
                <a:spcPts val="0"/>
              </a:spcAft>
              <a:buSzPts val="1800"/>
              <a:buChar char="-"/>
            </a:pPr>
            <a:r>
              <a:rPr lang="ko"/>
              <a:t>개별 기업에 대한 데이터는 기업의 재무보고, 영업현황</a:t>
            </a:r>
            <a:endParaRPr/>
          </a:p>
          <a:p>
            <a:pPr marL="457200" lvl="0" indent="0" algn="l" rtl="0">
              <a:spcBef>
                <a:spcPts val="1200"/>
              </a:spcBef>
              <a:spcAft>
                <a:spcPts val="12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0" name="Google Shape;370;p57"/>
          <p:cNvPicPr preferRelativeResize="0"/>
          <p:nvPr/>
        </p:nvPicPr>
        <p:blipFill>
          <a:blip r:embed="rId3">
            <a:alphaModFix/>
          </a:blip>
          <a:stretch>
            <a:fillRect/>
          </a:stretch>
        </p:blipFill>
        <p:spPr>
          <a:xfrm>
            <a:off x="311700" y="589200"/>
            <a:ext cx="8520599" cy="4180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 기술과 모델</a:t>
            </a:r>
            <a:endParaRPr/>
          </a:p>
        </p:txBody>
      </p:sp>
      <p:sp>
        <p:nvSpPr>
          <p:cNvPr id="376" name="Google Shape;376;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7" name="Google Shape;377;p58"/>
          <p:cNvPicPr preferRelativeResize="0"/>
          <p:nvPr/>
        </p:nvPicPr>
        <p:blipFill>
          <a:blip r:embed="rId3">
            <a:alphaModFix/>
          </a:blip>
          <a:stretch>
            <a:fillRect/>
          </a:stretch>
        </p:blipFill>
        <p:spPr>
          <a:xfrm>
            <a:off x="311688" y="1017713"/>
            <a:ext cx="4333875" cy="3514725"/>
          </a:xfrm>
          <a:prstGeom prst="rect">
            <a:avLst/>
          </a:prstGeom>
          <a:noFill/>
          <a:ln>
            <a:noFill/>
          </a:ln>
        </p:spPr>
      </p:pic>
      <p:sp>
        <p:nvSpPr>
          <p:cNvPr id="378" name="Google Shape;378;p58"/>
          <p:cNvSpPr txBox="1"/>
          <p:nvPr/>
        </p:nvSpPr>
        <p:spPr>
          <a:xfrm>
            <a:off x="4572000" y="3300475"/>
            <a:ext cx="4237800" cy="12684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1100">
                <a:solidFill>
                  <a:schemeClr val="dk1"/>
                </a:solidFill>
              </a:rPr>
              <a:t>Ehsan, Aqsa, Shaista Habib, and Arman Sohail. 2025. “Financial News Sentiment Analysis Using NLP and Machine Learning for Asset Price Prediction: A Systematic Review.” </a:t>
            </a:r>
            <a:r>
              <a:rPr lang="ko" sz="1100" i="1">
                <a:solidFill>
                  <a:schemeClr val="dk1"/>
                </a:solidFill>
              </a:rPr>
              <a:t>VFAST Transactions on Software Engineering</a:t>
            </a:r>
            <a:r>
              <a:rPr lang="ko" sz="1100">
                <a:solidFill>
                  <a:schemeClr val="dk1"/>
                </a:solidFill>
              </a:rPr>
              <a:t> 13 (3): 279–308.</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accent5"/>
                </a:solidFill>
                <a:hlinkClick r:id="rId4">
                  <a:extLst>
                    <a:ext uri="{A12FA001-AC4F-418D-AE19-62706E023703}">
                      <ahyp:hlinkClr xmlns:ahyp="http://schemas.microsoft.com/office/drawing/2018/hyperlinkcolor" val="tx"/>
                    </a:ext>
                  </a:extLst>
                </a:hlinkClick>
              </a:rPr>
              <a:t>https://doi.org/10.21015/vtse.v13i3.2165</a:t>
            </a:r>
            <a:r>
              <a:rPr lang="ko" sz="1100">
                <a:solidFill>
                  <a:schemeClr val="dk1"/>
                </a:solidFill>
              </a:rPr>
              <a:t>.</a:t>
            </a:r>
            <a:endParaRPr/>
          </a:p>
        </p:txBody>
      </p:sp>
      <p:pic>
        <p:nvPicPr>
          <p:cNvPr id="379" name="Google Shape;379;p58"/>
          <p:cNvPicPr preferRelativeResize="0"/>
          <p:nvPr/>
        </p:nvPicPr>
        <p:blipFill>
          <a:blip r:embed="rId5">
            <a:alphaModFix/>
          </a:blip>
          <a:stretch>
            <a:fillRect/>
          </a:stretch>
        </p:blipFill>
        <p:spPr>
          <a:xfrm>
            <a:off x="4645575" y="1101825"/>
            <a:ext cx="2317450" cy="1138225"/>
          </a:xfrm>
          <a:prstGeom prst="rect">
            <a:avLst/>
          </a:prstGeom>
          <a:noFill/>
          <a:ln>
            <a:noFill/>
          </a:ln>
        </p:spPr>
      </p:pic>
      <p:pic>
        <p:nvPicPr>
          <p:cNvPr id="380" name="Google Shape;380;p58"/>
          <p:cNvPicPr preferRelativeResize="0"/>
          <p:nvPr/>
        </p:nvPicPr>
        <p:blipFill>
          <a:blip r:embed="rId6">
            <a:alphaModFix/>
          </a:blip>
          <a:stretch>
            <a:fillRect/>
          </a:stretch>
        </p:blipFill>
        <p:spPr>
          <a:xfrm>
            <a:off x="6963025" y="1152475"/>
            <a:ext cx="1846775" cy="24260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감성분석의 한계</a:t>
            </a:r>
            <a:endParaRPr/>
          </a:p>
        </p:txBody>
      </p:sp>
      <p:sp>
        <p:nvSpPr>
          <p:cNvPr id="386" name="Google Shape;386;p59"/>
          <p:cNvSpPr txBox="1">
            <a:spLocks noGrp="1"/>
          </p:cNvSpPr>
          <p:nvPr>
            <p:ph type="body" idx="1"/>
          </p:nvPr>
        </p:nvSpPr>
        <p:spPr>
          <a:xfrm>
            <a:off x="5672900" y="1152475"/>
            <a:ext cx="28470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ko"/>
              <a:t>Sentiment analysis techniques, however, have yet to demonstrate their full potential, as they are frequently hindered by problems of noisy data, subjective sentiment interpretation, and nonstationarity of financial time series</a:t>
            </a:r>
            <a:endParaRPr/>
          </a:p>
        </p:txBody>
      </p:sp>
      <p:sp>
        <p:nvSpPr>
          <p:cNvPr id="387" name="Google Shape;387;p59"/>
          <p:cNvSpPr txBox="1"/>
          <p:nvPr/>
        </p:nvSpPr>
        <p:spPr>
          <a:xfrm>
            <a:off x="42150" y="4568875"/>
            <a:ext cx="9066000" cy="4740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800">
                <a:solidFill>
                  <a:schemeClr val="dk1"/>
                </a:solidFill>
              </a:rPr>
              <a:t>Ehsan, Aqsa, Shaista Habib, and Arman Sohail. 2025. “Financial News Sentiment Analysis Using NLP and Machine Learning for Asset Price Prediction: A Systematic Review.” </a:t>
            </a:r>
            <a:r>
              <a:rPr lang="ko" sz="800" i="1">
                <a:solidFill>
                  <a:schemeClr val="dk1"/>
                </a:solidFill>
              </a:rPr>
              <a:t>VFAST Transactions on Software Engineering</a:t>
            </a:r>
            <a:r>
              <a:rPr lang="ko" sz="800">
                <a:solidFill>
                  <a:schemeClr val="dk1"/>
                </a:solidFill>
              </a:rPr>
              <a:t> 13 (3): 279–308.</a:t>
            </a:r>
            <a:r>
              <a:rPr lang="ko" sz="800">
                <a:solidFill>
                  <a:schemeClr val="dk1"/>
                </a:solidFill>
                <a:uFill>
                  <a:noFill/>
                </a:uFill>
                <a:hlinkClick r:id="rId3">
                  <a:extLst>
                    <a:ext uri="{A12FA001-AC4F-418D-AE19-62706E023703}">
                      <ahyp:hlinkClr xmlns:ahyp="http://schemas.microsoft.com/office/drawing/2018/hyperlinkcolor" val="tx"/>
                    </a:ext>
                  </a:extLst>
                </a:hlinkClick>
              </a:rPr>
              <a:t> p.299.</a:t>
            </a:r>
            <a:r>
              <a:rPr lang="ko" sz="800" u="sng">
                <a:solidFill>
                  <a:schemeClr val="accent5"/>
                </a:solidFill>
                <a:hlinkClick r:id="rId3">
                  <a:extLst>
                    <a:ext uri="{A12FA001-AC4F-418D-AE19-62706E023703}">
                      <ahyp:hlinkClr xmlns:ahyp="http://schemas.microsoft.com/office/drawing/2018/hyperlinkcolor" val="tx"/>
                    </a:ext>
                  </a:extLst>
                </a:hlinkClick>
              </a:rPr>
              <a:t>https://doi.org/10.21015/vtse.v13i3.2165</a:t>
            </a:r>
            <a:r>
              <a:rPr lang="ko" sz="800">
                <a:solidFill>
                  <a:schemeClr val="dk1"/>
                </a:solidFill>
              </a:rPr>
              <a:t>.</a:t>
            </a:r>
            <a:endParaRPr sz="1100"/>
          </a:p>
        </p:txBody>
      </p:sp>
      <p:pic>
        <p:nvPicPr>
          <p:cNvPr id="388" name="Google Shape;388;p59"/>
          <p:cNvPicPr preferRelativeResize="0"/>
          <p:nvPr/>
        </p:nvPicPr>
        <p:blipFill>
          <a:blip r:embed="rId4">
            <a:alphaModFix/>
          </a:blip>
          <a:stretch>
            <a:fillRect/>
          </a:stretch>
        </p:blipFill>
        <p:spPr>
          <a:xfrm>
            <a:off x="311699" y="1037350"/>
            <a:ext cx="3888375" cy="3531526"/>
          </a:xfrm>
          <a:prstGeom prst="rect">
            <a:avLst/>
          </a:prstGeom>
          <a:noFill/>
          <a:ln>
            <a:noFill/>
          </a:ln>
        </p:spPr>
      </p:pic>
      <p:sp>
        <p:nvSpPr>
          <p:cNvPr id="389" name="Google Shape;389;p59"/>
          <p:cNvSpPr/>
          <p:nvPr/>
        </p:nvSpPr>
        <p:spPr>
          <a:xfrm>
            <a:off x="4680850" y="2476500"/>
            <a:ext cx="598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95" name="Google Shape;39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6" name="Google Shape;396;p60"/>
          <p:cNvPicPr preferRelativeResize="0"/>
          <p:nvPr/>
        </p:nvPicPr>
        <p:blipFill>
          <a:blip r:embed="rId3">
            <a:alphaModFix/>
          </a:blip>
          <a:stretch>
            <a:fillRect/>
          </a:stretch>
        </p:blipFill>
        <p:spPr>
          <a:xfrm>
            <a:off x="46927" y="0"/>
            <a:ext cx="9050148"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AI Agent와 통합 기대효과</a:t>
            </a:r>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When integrated into agentic AI agents, these models can autonomously analyze incoming news streams, cross-check sentiment with live market data, and adapt predictions in real time, ensuring that forecasts remain accurate and contextually relevant as market sentiment drivers evolve.</a:t>
            </a:r>
            <a:endParaRPr/>
          </a:p>
          <a:p>
            <a:pPr marL="0" lvl="0" indent="0" algn="l" rtl="0">
              <a:spcBef>
                <a:spcPts val="1200"/>
              </a:spcBef>
              <a:spcAft>
                <a:spcPts val="0"/>
              </a:spcAft>
              <a:buNone/>
            </a:pPr>
            <a:r>
              <a:rPr lang="ko"/>
              <a:t>AI agent의 향후 기대효과</a:t>
            </a:r>
            <a:endParaRPr/>
          </a:p>
          <a:p>
            <a:pPr marL="0" lvl="0" indent="0" algn="l" rtl="0">
              <a:spcBef>
                <a:spcPts val="1200"/>
              </a:spcBef>
              <a:spcAft>
                <a:spcPts val="1200"/>
              </a:spcAft>
              <a:buNone/>
            </a:pPr>
            <a:r>
              <a:rPr lang="ko"/>
              <a:t>=&gt; 유입된 데이터를 자동 분석하고, 시장의 실시간 데이터와 교차 확인이 가능하여 실시간 예측이 가능해 짐</a:t>
            </a:r>
            <a:endParaRPr/>
          </a:p>
        </p:txBody>
      </p:sp>
      <p:sp>
        <p:nvSpPr>
          <p:cNvPr id="403" name="Google Shape;403;p61"/>
          <p:cNvSpPr txBox="1"/>
          <p:nvPr/>
        </p:nvSpPr>
        <p:spPr>
          <a:xfrm>
            <a:off x="220975" y="4529925"/>
            <a:ext cx="8568000" cy="4740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800">
                <a:solidFill>
                  <a:schemeClr val="dk1"/>
                </a:solidFill>
              </a:rPr>
              <a:t>Ehsan, Aqsa, Shaista Habib, and Arman Sohail. 2025. “Financial News Sentiment Analysis Using NLP and Machine Learning for Asset Price Prediction: A Systematic Review.” </a:t>
            </a:r>
            <a:r>
              <a:rPr lang="ko" sz="800" i="1">
                <a:solidFill>
                  <a:schemeClr val="dk1"/>
                </a:solidFill>
              </a:rPr>
              <a:t>VFAST Transactions on Software Engineering</a:t>
            </a:r>
            <a:r>
              <a:rPr lang="ko" sz="800">
                <a:solidFill>
                  <a:schemeClr val="dk1"/>
                </a:solidFill>
              </a:rPr>
              <a:t> 13 (3): 279–308.</a:t>
            </a:r>
            <a:r>
              <a:rPr lang="ko" sz="800">
                <a:solidFill>
                  <a:schemeClr val="dk1"/>
                </a:solidFill>
                <a:uFill>
                  <a:noFill/>
                </a:uFill>
                <a:hlinkClick r:id="rId3">
                  <a:extLst>
                    <a:ext uri="{A12FA001-AC4F-418D-AE19-62706E023703}">
                      <ahyp:hlinkClr xmlns:ahyp="http://schemas.microsoft.com/office/drawing/2018/hyperlinkcolor" val="tx"/>
                    </a:ext>
                  </a:extLst>
                </a:hlinkClick>
              </a:rPr>
              <a:t> p.302.</a:t>
            </a:r>
            <a:r>
              <a:rPr lang="ko" sz="800" u="sng">
                <a:solidFill>
                  <a:schemeClr val="accent5"/>
                </a:solidFill>
                <a:hlinkClick r:id="rId3">
                  <a:extLst>
                    <a:ext uri="{A12FA001-AC4F-418D-AE19-62706E023703}">
                      <ahyp:hlinkClr xmlns:ahyp="http://schemas.microsoft.com/office/drawing/2018/hyperlinkcolor" val="tx"/>
                    </a:ext>
                  </a:extLst>
                </a:hlinkClick>
              </a:rPr>
              <a:t>https://doi.org/10.21015/vtse.v13i3.2165</a:t>
            </a:r>
            <a:r>
              <a:rPr lang="ko" sz="800">
                <a:solidFill>
                  <a:schemeClr val="dk1"/>
                </a:solidFill>
              </a:rPr>
              <a: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03. 프로젝트 수행 절차 및 방법</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Finance Prediction 방법론</a:t>
            </a:r>
            <a:endParaRPr/>
          </a:p>
          <a:p>
            <a:pPr marL="457200" lvl="0" indent="-342900" algn="l" rtl="0">
              <a:spcBef>
                <a:spcPts val="0"/>
              </a:spcBef>
              <a:spcAft>
                <a:spcPts val="0"/>
              </a:spcAft>
              <a:buSzPts val="1800"/>
              <a:buChar char="-"/>
            </a:pPr>
            <a:r>
              <a:rPr lang="ko"/>
              <a:t>감성분석 방법론</a:t>
            </a:r>
            <a:endParaRPr/>
          </a:p>
          <a:p>
            <a:pPr marL="457200" lvl="0" indent="-342900" algn="l" rtl="0">
              <a:spcBef>
                <a:spcPts val="0"/>
              </a:spcBef>
              <a:spcAft>
                <a:spcPts val="0"/>
              </a:spcAft>
              <a:buSzPts val="1800"/>
              <a:buChar char="-"/>
            </a:pPr>
            <a:r>
              <a:rPr lang="ko"/>
              <a:t>감성분석의 영향</a:t>
            </a:r>
            <a:endParaRPr/>
          </a:p>
          <a:p>
            <a:pPr marL="457200" lvl="0" indent="-342900" algn="l" rtl="0">
              <a:spcBef>
                <a:spcPts val="0"/>
              </a:spcBef>
              <a:spcAft>
                <a:spcPts val="0"/>
              </a:spcAft>
              <a:buSzPts val="1800"/>
              <a:buChar char="-"/>
            </a:pPr>
            <a:r>
              <a:rPr lang="ko"/>
              <a:t>데이터 융합 방법론</a:t>
            </a:r>
            <a:endParaRPr/>
          </a:p>
          <a:p>
            <a:pPr marL="457200" lvl="0" indent="-342900" algn="l" rtl="0">
              <a:spcBef>
                <a:spcPts val="0"/>
              </a:spcBef>
              <a:spcAft>
                <a:spcPts val="0"/>
              </a:spcAft>
              <a:buSzPts val="1800"/>
              <a:buChar char="-"/>
            </a:pPr>
            <a:r>
              <a:rPr lang="ko"/>
              <a:t>AI Agent vs RAG 영향</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주가 분석의 흐름</a:t>
            </a:r>
            <a:endParaRPr/>
          </a:p>
        </p:txBody>
      </p:sp>
      <p:sp>
        <p:nvSpPr>
          <p:cNvPr id="409" name="Google Shape;409;p62"/>
          <p:cNvSpPr txBox="1">
            <a:spLocks noGrp="1"/>
          </p:cNvSpPr>
          <p:nvPr>
            <p:ph type="body" idx="1"/>
          </p:nvPr>
        </p:nvSpPr>
        <p:spPr>
          <a:xfrm>
            <a:off x="4347425" y="1379250"/>
            <a:ext cx="4035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주식시장의 기초분석</a:t>
            </a:r>
            <a:endParaRPr/>
          </a:p>
          <a:p>
            <a:pPr marL="457200" lvl="0" indent="-342900" algn="l" rtl="0">
              <a:spcBef>
                <a:spcPts val="0"/>
              </a:spcBef>
              <a:spcAft>
                <a:spcPts val="0"/>
              </a:spcAft>
              <a:buSzPts val="1800"/>
              <a:buChar char="-"/>
            </a:pPr>
            <a:r>
              <a:rPr lang="ko"/>
              <a:t>주가변동 데이터</a:t>
            </a:r>
            <a:endParaRPr/>
          </a:p>
          <a:p>
            <a:pPr marL="457200" lvl="0" indent="-342900" algn="l" rtl="0">
              <a:spcBef>
                <a:spcPts val="0"/>
              </a:spcBef>
              <a:spcAft>
                <a:spcPts val="0"/>
              </a:spcAft>
              <a:buSzPts val="1800"/>
              <a:buChar char="-"/>
            </a:pPr>
            <a:r>
              <a:rPr lang="ko"/>
              <a:t>소비자의 태도, 의견 등 감성데이터</a:t>
            </a:r>
            <a:endParaRPr/>
          </a:p>
          <a:p>
            <a:pPr marL="0" lvl="0" indent="0" algn="l" rtl="0">
              <a:spcBef>
                <a:spcPts val="1200"/>
              </a:spcBef>
              <a:spcAft>
                <a:spcPts val="1200"/>
              </a:spcAft>
              <a:buNone/>
            </a:pPr>
            <a:r>
              <a:rPr lang="ko"/>
              <a:t>=&gt; 이를 통합하여 시장에서의 맥락 (Market Context)와 통합 후 변동 예측 </a:t>
            </a:r>
            <a:endParaRPr/>
          </a:p>
        </p:txBody>
      </p:sp>
      <p:pic>
        <p:nvPicPr>
          <p:cNvPr id="410" name="Google Shape;410;p62"/>
          <p:cNvPicPr preferRelativeResize="0"/>
          <p:nvPr/>
        </p:nvPicPr>
        <p:blipFill>
          <a:blip r:embed="rId3">
            <a:alphaModFix/>
          </a:blip>
          <a:stretch>
            <a:fillRect/>
          </a:stretch>
        </p:blipFill>
        <p:spPr>
          <a:xfrm>
            <a:off x="311700" y="1017725"/>
            <a:ext cx="4035725" cy="3871774"/>
          </a:xfrm>
          <a:prstGeom prst="rect">
            <a:avLst/>
          </a:prstGeom>
          <a:noFill/>
          <a:ln>
            <a:noFill/>
          </a:ln>
        </p:spPr>
      </p:pic>
      <p:sp>
        <p:nvSpPr>
          <p:cNvPr id="411" name="Google Shape;411;p62"/>
          <p:cNvSpPr txBox="1"/>
          <p:nvPr/>
        </p:nvSpPr>
        <p:spPr>
          <a:xfrm>
            <a:off x="5832300" y="43954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Mastering AI Agents p.69</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리서치 프로세스</a:t>
            </a:r>
            <a:endParaRPr/>
          </a:p>
        </p:txBody>
      </p:sp>
      <p:sp>
        <p:nvSpPr>
          <p:cNvPr id="417" name="Google Shape;417;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8" name="Google Shape;418;p63"/>
          <p:cNvPicPr preferRelativeResize="0"/>
          <p:nvPr/>
        </p:nvPicPr>
        <p:blipFill>
          <a:blip r:embed="rId3">
            <a:alphaModFix/>
          </a:blip>
          <a:stretch>
            <a:fillRect/>
          </a:stretch>
        </p:blipFill>
        <p:spPr>
          <a:xfrm>
            <a:off x="374225" y="1252550"/>
            <a:ext cx="8458075" cy="3054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감성분석의 진행방향</a:t>
            </a:r>
            <a:endParaRPr/>
          </a:p>
        </p:txBody>
      </p:sp>
      <p:sp>
        <p:nvSpPr>
          <p:cNvPr id="424" name="Google Shape;424;p64"/>
          <p:cNvSpPr txBox="1">
            <a:spLocks noGrp="1"/>
          </p:cNvSpPr>
          <p:nvPr>
            <p:ph type="body" idx="1"/>
          </p:nvPr>
        </p:nvSpPr>
        <p:spPr>
          <a:xfrm>
            <a:off x="4898100" y="1152475"/>
            <a:ext cx="3934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감성분석을 위한 규칙</a:t>
            </a:r>
            <a:endParaRPr/>
          </a:p>
          <a:p>
            <a:pPr marL="0" lvl="0" indent="0" algn="l" rtl="0">
              <a:spcBef>
                <a:spcPts val="1200"/>
              </a:spcBef>
              <a:spcAft>
                <a:spcPts val="0"/>
              </a:spcAft>
              <a:buNone/>
            </a:pPr>
            <a:r>
              <a:rPr lang="ko"/>
              <a:t>-Rule-Based</a:t>
            </a:r>
            <a:endParaRPr/>
          </a:p>
          <a:p>
            <a:pPr marL="0" lvl="0" indent="0" algn="l" rtl="0">
              <a:spcBef>
                <a:spcPts val="1200"/>
              </a:spcBef>
              <a:spcAft>
                <a:spcPts val="0"/>
              </a:spcAft>
              <a:buNone/>
            </a:pPr>
            <a:r>
              <a:rPr lang="ko"/>
              <a:t>-ML-Based</a:t>
            </a:r>
            <a:endParaRPr/>
          </a:p>
          <a:p>
            <a:pPr marL="0" lvl="0" indent="0" algn="l" rtl="0">
              <a:spcBef>
                <a:spcPts val="1200"/>
              </a:spcBef>
              <a:spcAft>
                <a:spcPts val="0"/>
              </a:spcAft>
              <a:buNone/>
            </a:pPr>
            <a:r>
              <a:rPr lang="ko"/>
              <a:t>=&gt; Hybrid Approach</a:t>
            </a:r>
            <a:endParaRPr/>
          </a:p>
          <a:p>
            <a:pPr marL="457200" lvl="0" indent="-342900" algn="l" rtl="0">
              <a:spcBef>
                <a:spcPts val="1200"/>
              </a:spcBef>
              <a:spcAft>
                <a:spcPts val="0"/>
              </a:spcAft>
              <a:buSzPts val="1800"/>
              <a:buChar char="●"/>
            </a:pPr>
            <a:r>
              <a:rPr lang="ko"/>
              <a:t>Data Fusion</a:t>
            </a:r>
            <a:endParaRPr/>
          </a:p>
        </p:txBody>
      </p:sp>
      <p:pic>
        <p:nvPicPr>
          <p:cNvPr id="425" name="Google Shape;425;p64"/>
          <p:cNvPicPr preferRelativeResize="0"/>
          <p:nvPr/>
        </p:nvPicPr>
        <p:blipFill>
          <a:blip r:embed="rId3">
            <a:alphaModFix/>
          </a:blip>
          <a:stretch>
            <a:fillRect/>
          </a:stretch>
        </p:blipFill>
        <p:spPr>
          <a:xfrm>
            <a:off x="311700" y="1098050"/>
            <a:ext cx="3897450" cy="3759700"/>
          </a:xfrm>
          <a:prstGeom prst="rect">
            <a:avLst/>
          </a:prstGeom>
          <a:noFill/>
          <a:ln>
            <a:noFill/>
          </a:ln>
        </p:spPr>
      </p:pic>
      <p:sp>
        <p:nvSpPr>
          <p:cNvPr id="426" name="Google Shape;426;p64"/>
          <p:cNvSpPr txBox="1"/>
          <p:nvPr/>
        </p:nvSpPr>
        <p:spPr>
          <a:xfrm>
            <a:off x="4840800" y="4568875"/>
            <a:ext cx="3991500" cy="3540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1100">
                <a:solidFill>
                  <a:schemeClr val="dk1"/>
                </a:solidFill>
              </a:rPr>
              <a:t>Li, Jinfeng. n.d. </a:t>
            </a:r>
            <a:r>
              <a:rPr lang="ko" sz="1100" i="1">
                <a:solidFill>
                  <a:schemeClr val="dk1"/>
                </a:solidFill>
              </a:rPr>
              <a:t>Sentiment Analysis Advances</a:t>
            </a:r>
            <a:r>
              <a:rPr lang="ko" sz="1100">
                <a:solidFill>
                  <a:schemeClr val="dk1"/>
                </a:solidFill>
              </a:rPr>
              <a:t>.</a:t>
            </a:r>
            <a:endParaRPr sz="11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2" name="Google Shape;432;p65"/>
          <p:cNvSpPr txBox="1">
            <a:spLocks noGrp="1"/>
          </p:cNvSpPr>
          <p:nvPr>
            <p:ph type="body" idx="1"/>
          </p:nvPr>
        </p:nvSpPr>
        <p:spPr>
          <a:xfrm>
            <a:off x="5549575" y="1120650"/>
            <a:ext cx="3282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다양한 데이터를 분석</a:t>
            </a:r>
            <a:endParaRPr/>
          </a:p>
          <a:p>
            <a:pPr marL="457200" lvl="0" indent="-342900" algn="l" rtl="0">
              <a:spcBef>
                <a:spcPts val="0"/>
              </a:spcBef>
              <a:spcAft>
                <a:spcPts val="0"/>
              </a:spcAft>
              <a:buSzPts val="1800"/>
              <a:buChar char="-"/>
            </a:pPr>
            <a:r>
              <a:rPr lang="ko"/>
              <a:t>감성의 분류(3단, 5단 ets.)</a:t>
            </a:r>
            <a:endParaRPr/>
          </a:p>
          <a:p>
            <a:pPr marL="457200" lvl="0" indent="-342900" algn="l" rtl="0">
              <a:spcBef>
                <a:spcPts val="0"/>
              </a:spcBef>
              <a:spcAft>
                <a:spcPts val="0"/>
              </a:spcAft>
              <a:buSzPts val="1800"/>
              <a:buChar char="-"/>
            </a:pPr>
            <a:r>
              <a:rPr lang="ko"/>
              <a:t>주식의 경우 다양한 거시경제, SNS, 주식시장정보 등 다양함</a:t>
            </a:r>
            <a:endParaRPr/>
          </a:p>
          <a:p>
            <a:pPr marL="457200" lvl="0" indent="-342900" algn="l" rtl="0">
              <a:spcBef>
                <a:spcPts val="0"/>
              </a:spcBef>
              <a:spcAft>
                <a:spcPts val="0"/>
              </a:spcAft>
              <a:buSzPts val="1800"/>
              <a:buChar char="-"/>
            </a:pPr>
            <a:r>
              <a:rPr lang="ko"/>
              <a:t>데이터 분석 수준의 정확성과 같은 지표가 아닌 실질적인 데이터의 영향에 의한 주가변화를 측정</a:t>
            </a:r>
            <a:endParaRPr/>
          </a:p>
        </p:txBody>
      </p:sp>
      <p:pic>
        <p:nvPicPr>
          <p:cNvPr id="433" name="Google Shape;433;p65"/>
          <p:cNvPicPr preferRelativeResize="0"/>
          <p:nvPr/>
        </p:nvPicPr>
        <p:blipFill>
          <a:blip r:embed="rId3">
            <a:alphaModFix/>
          </a:blip>
          <a:stretch>
            <a:fillRect/>
          </a:stretch>
        </p:blipFill>
        <p:spPr>
          <a:xfrm>
            <a:off x="311701" y="445025"/>
            <a:ext cx="5130625" cy="4451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ML for SA</a:t>
            </a:r>
            <a:endParaRPr/>
          </a:p>
        </p:txBody>
      </p:sp>
      <p:pic>
        <p:nvPicPr>
          <p:cNvPr id="439" name="Google Shape;439;p66"/>
          <p:cNvPicPr preferRelativeResize="0"/>
          <p:nvPr/>
        </p:nvPicPr>
        <p:blipFill>
          <a:blip r:embed="rId3">
            <a:alphaModFix/>
          </a:blip>
          <a:stretch>
            <a:fillRect/>
          </a:stretch>
        </p:blipFill>
        <p:spPr>
          <a:xfrm>
            <a:off x="311703" y="1087025"/>
            <a:ext cx="8520600" cy="3733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SA의 향후 방향</a:t>
            </a:r>
            <a:endParaRPr/>
          </a:p>
        </p:txBody>
      </p:sp>
      <p:sp>
        <p:nvSpPr>
          <p:cNvPr id="445" name="Google Shape;445;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6" name="Google Shape;446;p67"/>
          <p:cNvPicPr preferRelativeResize="0"/>
          <p:nvPr/>
        </p:nvPicPr>
        <p:blipFill>
          <a:blip r:embed="rId3">
            <a:alphaModFix/>
          </a:blip>
          <a:stretch>
            <a:fillRect/>
          </a:stretch>
        </p:blipFill>
        <p:spPr>
          <a:xfrm>
            <a:off x="311700" y="1152475"/>
            <a:ext cx="7799823" cy="3416399"/>
          </a:xfrm>
          <a:prstGeom prst="rect">
            <a:avLst/>
          </a:prstGeom>
          <a:noFill/>
          <a:ln>
            <a:noFill/>
          </a:ln>
        </p:spPr>
      </p:pic>
      <p:sp>
        <p:nvSpPr>
          <p:cNvPr id="447" name="Google Shape;447;p67"/>
          <p:cNvSpPr txBox="1"/>
          <p:nvPr/>
        </p:nvSpPr>
        <p:spPr>
          <a:xfrm>
            <a:off x="445800" y="4568875"/>
            <a:ext cx="8386500" cy="5103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900">
                <a:solidFill>
                  <a:schemeClr val="dk1"/>
                </a:solidFill>
              </a:rPr>
              <a:t>Poria, Soujanya, Devamanyu Hazarika, Navonil Majumder, and Rada Mihalcea. 2020. </a:t>
            </a:r>
            <a:r>
              <a:rPr lang="ko" sz="900" i="1">
                <a:solidFill>
                  <a:schemeClr val="dk1"/>
                </a:solidFill>
              </a:rPr>
              <a:t>Beneath the Tip of the Iceberg: Current Challenges and New Directions in Sentiment Analysis Research</a:t>
            </a:r>
            <a:r>
              <a:rPr lang="ko" sz="900">
                <a:solidFill>
                  <a:schemeClr val="dk1"/>
                </a:solidFill>
              </a:rPr>
              <a:t>. November 16.</a:t>
            </a:r>
            <a:r>
              <a:rPr lang="ko" sz="900">
                <a:solidFill>
                  <a:schemeClr val="dk1"/>
                </a:solidFill>
                <a:uFill>
                  <a:noFill/>
                </a:uFill>
                <a:hlinkClick r:id="rId4">
                  <a:extLst>
                    <a:ext uri="{A12FA001-AC4F-418D-AE19-62706E023703}">
                      <ahyp:hlinkClr xmlns:ahyp="http://schemas.microsoft.com/office/drawing/2018/hyperlinkcolor" val="tx"/>
                    </a:ext>
                  </a:extLst>
                </a:hlinkClick>
              </a:rPr>
              <a:t> </a:t>
            </a:r>
            <a:r>
              <a:rPr lang="ko" sz="900" u="sng">
                <a:solidFill>
                  <a:schemeClr val="hlink"/>
                </a:solidFill>
                <a:hlinkClick r:id="rId4"/>
              </a:rPr>
              <a:t>https://doi.org/10.48550/arXiv.2005.00357</a:t>
            </a:r>
            <a:r>
              <a:rPr lang="ko" sz="900">
                <a:solidFill>
                  <a:schemeClr val="dk1"/>
                </a:solidFill>
              </a:rPr>
              <a:t>.</a:t>
            </a:r>
            <a:endParaRPr sz="9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How to Multi-modal Data Fusion</a:t>
            </a:r>
            <a:endParaRPr/>
          </a:p>
        </p:txBody>
      </p:sp>
      <p:sp>
        <p:nvSpPr>
          <p:cNvPr id="453" name="Google Shape;453;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4" name="Google Shape;454;p68"/>
          <p:cNvPicPr preferRelativeResize="0"/>
          <p:nvPr/>
        </p:nvPicPr>
        <p:blipFill>
          <a:blip r:embed="rId3">
            <a:alphaModFix/>
          </a:blip>
          <a:stretch>
            <a:fillRect/>
          </a:stretch>
        </p:blipFill>
        <p:spPr>
          <a:xfrm>
            <a:off x="311700" y="1018250"/>
            <a:ext cx="8520600" cy="3416400"/>
          </a:xfrm>
          <a:prstGeom prst="rect">
            <a:avLst/>
          </a:prstGeom>
          <a:noFill/>
          <a:ln>
            <a:noFill/>
          </a:ln>
        </p:spPr>
      </p:pic>
      <p:sp>
        <p:nvSpPr>
          <p:cNvPr id="455" name="Google Shape;455;p68"/>
          <p:cNvSpPr txBox="1"/>
          <p:nvPr/>
        </p:nvSpPr>
        <p:spPr>
          <a:xfrm>
            <a:off x="350325" y="4434650"/>
            <a:ext cx="8708400" cy="5826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1100">
                <a:solidFill>
                  <a:schemeClr val="dk1"/>
                </a:solidFill>
              </a:rPr>
              <a:t>Raol, Jitendra R., S. Sethu Selvi, Sudesh K. Kashyap, and Ailneni Sanketh. 2025. </a:t>
            </a:r>
            <a:r>
              <a:rPr lang="ko" sz="1100" i="1">
                <a:solidFill>
                  <a:schemeClr val="dk1"/>
                </a:solidFill>
              </a:rPr>
              <a:t>Data Fusion Mathematics: Theory and Practice</a:t>
            </a:r>
            <a:r>
              <a:rPr lang="ko" sz="1100">
                <a:solidFill>
                  <a:schemeClr val="dk1"/>
                </a:solidFill>
              </a:rPr>
              <a:t>. 2nd ed. CRC Press.</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hlink"/>
                </a:solidFill>
                <a:hlinkClick r:id="rId4"/>
              </a:rPr>
              <a:t>https://doi.org/10.1201/9781003560265</a:t>
            </a:r>
            <a:r>
              <a:rPr lang="ko" sz="1100">
                <a:solidFill>
                  <a:schemeClr val="dk1"/>
                </a:solidFill>
              </a:rPr>
              <a:t>.</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데이터 융합 방식</a:t>
            </a:r>
            <a:endParaRPr/>
          </a:p>
        </p:txBody>
      </p:sp>
      <p:sp>
        <p:nvSpPr>
          <p:cNvPr id="461" name="Google Shape;461;p69"/>
          <p:cNvSpPr txBox="1">
            <a:spLocks noGrp="1"/>
          </p:cNvSpPr>
          <p:nvPr>
            <p:ph type="body" idx="1"/>
          </p:nvPr>
        </p:nvSpPr>
        <p:spPr>
          <a:xfrm>
            <a:off x="6219600" y="3592200"/>
            <a:ext cx="2612700" cy="15513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ko" sz="1100" b="1">
                <a:solidFill>
                  <a:schemeClr val="dk1"/>
                </a:solidFill>
              </a:rPr>
              <a:t>Feature-level Fusion</a:t>
            </a:r>
            <a:r>
              <a:rPr lang="ko" sz="1100">
                <a:solidFill>
                  <a:schemeClr val="dk1"/>
                </a:solidFill>
              </a:rPr>
              <a:t> → 입력 단계에서 특징을 합침</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Model-level Fusion</a:t>
            </a:r>
            <a:r>
              <a:rPr lang="ko" sz="1100">
                <a:solidFill>
                  <a:schemeClr val="dk1"/>
                </a:solidFill>
              </a:rPr>
              <a:t> → 모델별로 학습 후 결과를 결합</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Decision-level Fusion</a:t>
            </a:r>
            <a:r>
              <a:rPr lang="ko" sz="1100">
                <a:solidFill>
                  <a:schemeClr val="dk1"/>
                </a:solidFill>
              </a:rPr>
              <a:t> → 독립적 예측을 앙상블</a:t>
            </a:r>
            <a:endParaRPr/>
          </a:p>
        </p:txBody>
      </p:sp>
      <p:pic>
        <p:nvPicPr>
          <p:cNvPr id="462" name="Google Shape;462;p69"/>
          <p:cNvPicPr preferRelativeResize="0"/>
          <p:nvPr/>
        </p:nvPicPr>
        <p:blipFill>
          <a:blip r:embed="rId3">
            <a:alphaModFix/>
          </a:blip>
          <a:stretch>
            <a:fillRect/>
          </a:stretch>
        </p:blipFill>
        <p:spPr>
          <a:xfrm>
            <a:off x="152400" y="1170125"/>
            <a:ext cx="2505524" cy="2138050"/>
          </a:xfrm>
          <a:prstGeom prst="rect">
            <a:avLst/>
          </a:prstGeom>
          <a:noFill/>
          <a:ln>
            <a:noFill/>
          </a:ln>
        </p:spPr>
      </p:pic>
      <p:pic>
        <p:nvPicPr>
          <p:cNvPr id="463" name="Google Shape;463;p69"/>
          <p:cNvPicPr preferRelativeResize="0"/>
          <p:nvPr/>
        </p:nvPicPr>
        <p:blipFill>
          <a:blip r:embed="rId4">
            <a:alphaModFix/>
          </a:blip>
          <a:stretch>
            <a:fillRect/>
          </a:stretch>
        </p:blipFill>
        <p:spPr>
          <a:xfrm>
            <a:off x="2084600" y="2304050"/>
            <a:ext cx="2405750" cy="2357750"/>
          </a:xfrm>
          <a:prstGeom prst="rect">
            <a:avLst/>
          </a:prstGeom>
          <a:noFill/>
          <a:ln>
            <a:noFill/>
          </a:ln>
        </p:spPr>
      </p:pic>
      <p:pic>
        <p:nvPicPr>
          <p:cNvPr id="464" name="Google Shape;464;p69"/>
          <p:cNvPicPr preferRelativeResize="0"/>
          <p:nvPr/>
        </p:nvPicPr>
        <p:blipFill>
          <a:blip r:embed="rId5">
            <a:alphaModFix/>
          </a:blip>
          <a:stretch>
            <a:fillRect/>
          </a:stretch>
        </p:blipFill>
        <p:spPr>
          <a:xfrm>
            <a:off x="4572000" y="1170125"/>
            <a:ext cx="2286000" cy="24348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감성분석을 위한 실시간 데이터의 수집</a:t>
            </a:r>
            <a:r>
              <a:rPr lang="ko" sz="1577"/>
              <a:t>(Data Sources and Access Methods)</a:t>
            </a:r>
            <a:endParaRPr sz="1577"/>
          </a:p>
        </p:txBody>
      </p:sp>
      <p:sp>
        <p:nvSpPr>
          <p:cNvPr id="470" name="Google Shape;470;p70"/>
          <p:cNvSpPr txBox="1"/>
          <p:nvPr/>
        </p:nvSpPr>
        <p:spPr>
          <a:xfrm>
            <a:off x="381000" y="1017725"/>
            <a:ext cx="8300400" cy="4053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Yahoo Finance (prices, news)</a:t>
            </a:r>
            <a:br>
              <a:rPr lang="ko" sz="1100" b="1">
                <a:solidFill>
                  <a:schemeClr val="dk1"/>
                </a:solidFill>
              </a:rPr>
            </a:b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Prices:</a:t>
            </a:r>
            <a:r>
              <a:rPr lang="ko" sz="1100">
                <a:solidFill>
                  <a:schemeClr val="dk1"/>
                </a:solidFill>
              </a:rPr>
              <a:t> Use </a:t>
            </a:r>
            <a:r>
              <a:rPr lang="ko" sz="1100">
                <a:solidFill>
                  <a:srgbClr val="188038"/>
                </a:solidFill>
                <a:latin typeface="Roboto Mono"/>
                <a:ea typeface="Roboto Mono"/>
                <a:cs typeface="Roboto Mono"/>
                <a:sym typeface="Roboto Mono"/>
              </a:rPr>
              <a:t>yfinance</a:t>
            </a:r>
            <a:r>
              <a:rPr lang="ko" sz="1100">
                <a:solidFill>
                  <a:schemeClr val="dk1"/>
                </a:solidFill>
              </a:rPr>
              <a:t> for near real‑time quotes with 1‑minute polling.</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News:</a:t>
            </a:r>
            <a:r>
              <a:rPr lang="ko" sz="1100">
                <a:solidFill>
                  <a:schemeClr val="dk1"/>
                </a:solidFill>
              </a:rPr>
              <a:t> </a:t>
            </a:r>
            <a:r>
              <a:rPr lang="ko" sz="1100">
                <a:solidFill>
                  <a:srgbClr val="188038"/>
                </a:solidFill>
                <a:latin typeface="Roboto Mono"/>
                <a:ea typeface="Roboto Mono"/>
                <a:cs typeface="Roboto Mono"/>
                <a:sym typeface="Roboto Mono"/>
              </a:rPr>
              <a:t>yfinance.Ticker.news</a:t>
            </a:r>
            <a:r>
              <a:rPr lang="ko" sz="1100">
                <a:solidFill>
                  <a:schemeClr val="dk1"/>
                </a:solidFill>
              </a:rPr>
              <a:t> gives recent headlines. Poll for updates.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a:solidFill>
                  <a:schemeClr val="dk1"/>
                </a:solidFill>
              </a:rPr>
              <a:t>Note: Yahoo’s realtime WebSocket isn’t public; polling is the safe route.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X/Twitter (live stream)</a:t>
            </a:r>
            <a:br>
              <a:rPr lang="ko" sz="1100" b="1">
                <a:solidFill>
                  <a:schemeClr val="dk1"/>
                </a:solidFill>
              </a:rPr>
            </a:b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Filtered Stream API v2</a:t>
            </a:r>
            <a:r>
              <a:rPr lang="ko" sz="1100">
                <a:solidFill>
                  <a:schemeClr val="dk1"/>
                </a:solidFill>
              </a:rPr>
              <a:t> provides true real‑time tweets for your rules (e.g., stock cashtags).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a:solidFill>
                  <a:schemeClr val="dk1"/>
                </a:solidFill>
              </a:rPr>
              <a:t>Requires a developer account and Bearer Token.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Reddit (new posts/comments)</a:t>
            </a:r>
            <a:br>
              <a:rPr lang="ko" sz="1100" b="1">
                <a:solidFill>
                  <a:schemeClr val="dk1"/>
                </a:solidFill>
              </a:rPr>
            </a:b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a:solidFill>
                  <a:schemeClr val="dk1"/>
                </a:solidFill>
              </a:rPr>
              <a:t>Use </a:t>
            </a:r>
            <a:r>
              <a:rPr lang="ko" sz="1100">
                <a:solidFill>
                  <a:srgbClr val="188038"/>
                </a:solidFill>
                <a:latin typeface="Roboto Mono"/>
                <a:ea typeface="Roboto Mono"/>
                <a:cs typeface="Roboto Mono"/>
                <a:sym typeface="Roboto Mono"/>
              </a:rPr>
              <a:t>PRAW</a:t>
            </a:r>
            <a:r>
              <a:rPr lang="ko" sz="1100">
                <a:solidFill>
                  <a:schemeClr val="dk1"/>
                </a:solidFill>
              </a:rPr>
              <a:t> to poll subreddits (e.g., r/stocks, r/wallstreetbets) for new submissions/comments.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a:solidFill>
                  <a:schemeClr val="dk1"/>
                </a:solidFill>
              </a:rPr>
              <a:t>Pushshift is not real‑time anymore; stick with Reddit’s API.</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b="1">
                <a:solidFill>
                  <a:schemeClr val="dk1"/>
                </a:solidFill>
              </a:rPr>
              <a:t>Stocktwits (sentiment-rich messages)</a:t>
            </a:r>
            <a:br>
              <a:rPr lang="ko" sz="1100" b="1">
                <a:solidFill>
                  <a:schemeClr val="dk1"/>
                </a:solidFill>
              </a:rPr>
            </a:b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a:solidFill>
                  <a:schemeClr val="dk1"/>
                </a:solidFill>
              </a:rPr>
              <a:t>Public endpoints for symbol streams (e.g., AAPL). Poll for new messages.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a:solidFill>
                  <a:schemeClr val="dk1"/>
                </a:solidFill>
              </a:rPr>
              <a:t>Optional extras:</a:t>
            </a:r>
            <a:br>
              <a:rPr lang="ko" sz="1100">
                <a:solidFill>
                  <a:schemeClr val="dk1"/>
                </a:solidFill>
              </a:rPr>
            </a:b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YouTube comments</a:t>
            </a:r>
            <a:r>
              <a:rPr lang="ko" sz="1100">
                <a:solidFill>
                  <a:schemeClr val="dk1"/>
                </a:solidFill>
              </a:rPr>
              <a:t> (poll via Data API), </a:t>
            </a:r>
            <a:r>
              <a:rPr lang="ko" sz="1100" b="1">
                <a:solidFill>
                  <a:schemeClr val="dk1"/>
                </a:solidFill>
              </a:rPr>
              <a:t>News APIs</a:t>
            </a:r>
            <a:r>
              <a:rPr lang="ko" sz="1100">
                <a:solidFill>
                  <a:schemeClr val="dk1"/>
                </a:solidFill>
              </a:rPr>
              <a:t> (e.g., NewsAPI), </a:t>
            </a:r>
            <a:r>
              <a:rPr lang="ko" sz="1100" b="1">
                <a:solidFill>
                  <a:schemeClr val="dk1"/>
                </a:solidFill>
              </a:rPr>
              <a:t>Discord</a:t>
            </a:r>
            <a:r>
              <a:rPr lang="ko" sz="1100">
                <a:solidFill>
                  <a:schemeClr val="dk1"/>
                </a:solidFill>
              </a:rPr>
              <a:t> (bot with event handlers) — include if relevant.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600"/>
              </a:spcAft>
              <a:buClr>
                <a:schemeClr val="dk1"/>
              </a:buClr>
              <a:buSzPts val="1100"/>
              <a:buFont typeface="Arial"/>
              <a:buNone/>
            </a:pPr>
            <a:r>
              <a:rPr lang="ko" sz="1700" b="1">
                <a:solidFill>
                  <a:srgbClr val="1F1F1F"/>
                </a:solidFill>
              </a:rPr>
              <a:t>대표적인 트랜스포머 기반 융합 모델</a:t>
            </a:r>
            <a:endParaRPr/>
          </a:p>
        </p:txBody>
      </p:sp>
      <p:sp>
        <p:nvSpPr>
          <p:cNvPr id="476" name="Google Shape;476;p71"/>
          <p:cNvSpPr txBox="1"/>
          <p:nvPr/>
        </p:nvSpPr>
        <p:spPr>
          <a:xfrm>
            <a:off x="371925" y="979700"/>
            <a:ext cx="8460300" cy="368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300" b="1">
                <a:solidFill>
                  <a:srgbClr val="1F1F1F"/>
                </a:solidFill>
              </a:rPr>
              <a:t>① MulT (Multimodal Transformer)</a:t>
            </a:r>
            <a:endParaRPr sz="1300" b="1">
              <a:solidFill>
                <a:srgbClr val="1F1F1F"/>
              </a:solidFill>
            </a:endParaRPr>
          </a:p>
          <a:p>
            <a:pPr marL="457200" lvl="0" indent="-298450" algn="l" rtl="0">
              <a:lnSpc>
                <a:spcPct val="115000"/>
              </a:lnSpc>
              <a:spcBef>
                <a:spcPts val="600"/>
              </a:spcBef>
              <a:spcAft>
                <a:spcPts val="0"/>
              </a:spcAft>
              <a:buClr>
                <a:srgbClr val="1F1F1F"/>
              </a:buClr>
              <a:buSzPts val="1100"/>
              <a:buChar char="●"/>
            </a:pPr>
            <a:r>
              <a:rPr lang="ko" sz="1100" b="1">
                <a:solidFill>
                  <a:srgbClr val="1F1F1F"/>
                </a:solidFill>
              </a:rPr>
              <a:t>핵심 아이디어:</a:t>
            </a:r>
            <a:r>
              <a:rPr lang="ko" sz="1100">
                <a:solidFill>
                  <a:srgbClr val="1F1F1F"/>
                </a:solidFill>
              </a:rPr>
              <a:t> 서로 다른 모달리티(예: 텍스트와 오디오)를 직접적으로 정렬(Alignment)하지 않고, </a:t>
            </a:r>
            <a:r>
              <a:rPr lang="ko" sz="1100" b="1">
                <a:solidFill>
                  <a:srgbClr val="1F1F1F"/>
                </a:solidFill>
              </a:rPr>
              <a:t>Cross-modal Attention</a:t>
            </a:r>
            <a:r>
              <a:rPr lang="ko" sz="1100">
                <a:solidFill>
                  <a:srgbClr val="1F1F1F"/>
                </a:solidFill>
              </a:rPr>
              <a:t>을 통해 한 모달리티의 정보를 다른 모달리티로 투영하여 잠재적인 상호작용을 학습합니다.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GitHub:</a:t>
            </a:r>
            <a:r>
              <a:rPr lang="ko" sz="1100">
                <a:solidFill>
                  <a:srgbClr val="1F1F1F"/>
                </a:solidFill>
                <a:uFill>
                  <a:noFill/>
                </a:uFill>
                <a:hlinkClick r:id="rId3">
                  <a:extLst>
                    <a:ext uri="{A12FA001-AC4F-418D-AE19-62706E023703}">
                      <ahyp:hlinkClr xmlns:ahyp="http://schemas.microsoft.com/office/drawing/2018/hyperlinkcolor" val="tx"/>
                    </a:ext>
                  </a:extLst>
                </a:hlinkClick>
              </a:rPr>
              <a:t> </a:t>
            </a:r>
            <a:r>
              <a:rPr lang="ko" sz="1100" u="sng">
                <a:solidFill>
                  <a:srgbClr val="0B57D0"/>
                </a:solidFill>
                <a:hlinkClick r:id="rId3">
                  <a:extLst>
                    <a:ext uri="{A12FA001-AC4F-418D-AE19-62706E023703}">
                      <ahyp:hlinkClr xmlns:ahyp="http://schemas.microsoft.com/office/drawing/2018/hyperlinkcolor" val="tx"/>
                    </a:ext>
                  </a:extLst>
                </a:hlinkClick>
              </a:rPr>
              <a:t>yaohungt/Multimodal-Transformer</a:t>
            </a:r>
            <a:endParaRPr sz="1100" u="sng">
              <a:solidFill>
                <a:srgbClr val="0B57D0"/>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특징:</a:t>
            </a:r>
            <a:r>
              <a:rPr lang="ko" sz="1100">
                <a:solidFill>
                  <a:srgbClr val="1F1F1F"/>
                </a:solidFill>
              </a:rPr>
              <a:t> CMU-MOSI, CMU-MOSEI 데이터셋에서 성능이 매우 뛰어나며, "비정렬(Unaligned)" 데이터 처리에 강점이 있습니다.</a:t>
            </a:r>
            <a:endParaRPr sz="1100">
              <a:solidFill>
                <a:srgbClr val="1F1F1F"/>
              </a:solidFill>
            </a:endParaRPr>
          </a:p>
          <a:p>
            <a:pPr marL="0" lvl="0" indent="0" algn="l" rtl="0">
              <a:lnSpc>
                <a:spcPct val="115000"/>
              </a:lnSpc>
              <a:spcBef>
                <a:spcPts val="1800"/>
              </a:spcBef>
              <a:spcAft>
                <a:spcPts val="0"/>
              </a:spcAft>
              <a:buNone/>
            </a:pPr>
            <a:r>
              <a:rPr lang="ko" sz="1300" b="1">
                <a:solidFill>
                  <a:srgbClr val="1F1F1F"/>
                </a:solidFill>
              </a:rPr>
              <a:t>② MAG-BERT (Multimodal Adaptation Gate for BERT)</a:t>
            </a:r>
            <a:endParaRPr sz="1300" b="1">
              <a:solidFill>
                <a:srgbClr val="1F1F1F"/>
              </a:solidFill>
            </a:endParaRPr>
          </a:p>
          <a:p>
            <a:pPr marL="457200" lvl="0" indent="-298450" algn="l" rtl="0">
              <a:lnSpc>
                <a:spcPct val="115000"/>
              </a:lnSpc>
              <a:spcBef>
                <a:spcPts val="600"/>
              </a:spcBef>
              <a:spcAft>
                <a:spcPts val="0"/>
              </a:spcAft>
              <a:buClr>
                <a:srgbClr val="1F1F1F"/>
              </a:buClr>
              <a:buSzPts val="1100"/>
              <a:buChar char="●"/>
            </a:pPr>
            <a:r>
              <a:rPr lang="ko" sz="1100" b="1">
                <a:solidFill>
                  <a:srgbClr val="1F1F1F"/>
                </a:solidFill>
              </a:rPr>
              <a:t>핵심 아이디어:</a:t>
            </a:r>
            <a:r>
              <a:rPr lang="ko" sz="1100">
                <a:solidFill>
                  <a:srgbClr val="1F1F1F"/>
                </a:solidFill>
              </a:rPr>
              <a:t> 텍스트를 처리하는 BERT 모델 내부에 **MAG(Multimodal Adaptation Gate)**라는 장치를 삽입하여, 텍스트 정보가 흐르는 중간에 시각 및 청각 정보를 주입(Injection)하는 방식입니다.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GitHub:</a:t>
            </a:r>
            <a:r>
              <a:rPr lang="ko" sz="1100">
                <a:solidFill>
                  <a:srgbClr val="1F1F1F"/>
                </a:solidFill>
                <a:uFill>
                  <a:noFill/>
                </a:uFill>
                <a:hlinkClick r:id="rId4">
                  <a:extLst>
                    <a:ext uri="{A12FA001-AC4F-418D-AE19-62706E023703}">
                      <ahyp:hlinkClr xmlns:ahyp="http://schemas.microsoft.com/office/drawing/2018/hyperlinkcolor" val="tx"/>
                    </a:ext>
                  </a:extLst>
                </a:hlinkClick>
              </a:rPr>
              <a:t> </a:t>
            </a:r>
            <a:r>
              <a:rPr lang="ko" sz="1100" u="sng">
                <a:solidFill>
                  <a:srgbClr val="0B57D0"/>
                </a:solidFill>
                <a:hlinkClick r:id="rId4">
                  <a:extLst>
                    <a:ext uri="{A12FA001-AC4F-418D-AE19-62706E023703}">
                      <ahyp:hlinkClr xmlns:ahyp="http://schemas.microsoft.com/office/drawing/2018/hyperlinkcolor" val="tx"/>
                    </a:ext>
                  </a:extLst>
                </a:hlinkClick>
              </a:rPr>
              <a:t>eshansurendra/MAG-BERT</a:t>
            </a:r>
            <a:endParaRPr sz="1100" u="sng">
              <a:solidFill>
                <a:srgbClr val="0B57D0"/>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특징:</a:t>
            </a:r>
            <a:r>
              <a:rPr lang="ko" sz="1100">
                <a:solidFill>
                  <a:srgbClr val="1F1F1F"/>
                </a:solidFill>
              </a:rPr>
              <a:t> 언어 모델(BERT)의 강력한 성능을 유지하면서 멀티모달 정보를 효과적으로 결합합니다.</a:t>
            </a:r>
            <a:endParaRPr sz="1100">
              <a:solidFill>
                <a:srgbClr val="1F1F1F"/>
              </a:solidFill>
            </a:endParaRPr>
          </a:p>
          <a:p>
            <a:pPr marL="0" lvl="0" indent="0" algn="l" rtl="0">
              <a:lnSpc>
                <a:spcPct val="115000"/>
              </a:lnSpc>
              <a:spcBef>
                <a:spcPts val="1800"/>
              </a:spcBef>
              <a:spcAft>
                <a:spcPts val="0"/>
              </a:spcAft>
              <a:buNone/>
            </a:pPr>
            <a:r>
              <a:rPr lang="ko" sz="1300" b="1">
                <a:solidFill>
                  <a:srgbClr val="1F1F1F"/>
                </a:solidFill>
              </a:rPr>
              <a:t>③ MISA (Modality-Invariant and Specific-Analysis)</a:t>
            </a:r>
            <a:endParaRPr sz="1300" b="1">
              <a:solidFill>
                <a:srgbClr val="1F1F1F"/>
              </a:solidFill>
            </a:endParaRPr>
          </a:p>
          <a:p>
            <a:pPr marL="457200" lvl="0" indent="-298450" algn="l" rtl="0">
              <a:lnSpc>
                <a:spcPct val="115000"/>
              </a:lnSpc>
              <a:spcBef>
                <a:spcPts val="600"/>
              </a:spcBef>
              <a:spcAft>
                <a:spcPts val="0"/>
              </a:spcAft>
              <a:buClr>
                <a:srgbClr val="1F1F1F"/>
              </a:buClr>
              <a:buSzPts val="1100"/>
              <a:buChar char="●"/>
            </a:pPr>
            <a:r>
              <a:rPr lang="ko" sz="1100" b="1">
                <a:solidFill>
                  <a:srgbClr val="1F1F1F"/>
                </a:solidFill>
              </a:rPr>
              <a:t>핵심 아이디어:</a:t>
            </a:r>
            <a:r>
              <a:rPr lang="ko" sz="1100">
                <a:solidFill>
                  <a:srgbClr val="1F1F1F"/>
                </a:solidFill>
              </a:rPr>
              <a:t> 각 모달리티를 '공통적인 특징(Invariant)'과 '고유한 특징(Specific)'으로 분리하여 학습한 뒤, 이를 트랜스포머 레이어 등으로 결합합니다.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GitHub:</a:t>
            </a:r>
            <a:r>
              <a:rPr lang="ko" sz="1100">
                <a:solidFill>
                  <a:srgbClr val="1F1F1F"/>
                </a:solidFill>
                <a:uFill>
                  <a:noFill/>
                </a:uFill>
                <a:hlinkClick r:id="rId5">
                  <a:extLst>
                    <a:ext uri="{A12FA001-AC4F-418D-AE19-62706E023703}">
                      <ahyp:hlinkClr xmlns:ahyp="http://schemas.microsoft.com/office/drawing/2018/hyperlinkcolor" val="tx"/>
                    </a:ext>
                  </a:extLst>
                </a:hlinkClick>
              </a:rPr>
              <a:t> </a:t>
            </a:r>
            <a:r>
              <a:rPr lang="ko" sz="1100" u="sng">
                <a:solidFill>
                  <a:srgbClr val="0B57D0"/>
                </a:solidFill>
                <a:hlinkClick r:id="rId5">
                  <a:extLst>
                    <a:ext uri="{A12FA001-AC4F-418D-AE19-62706E023703}">
                      <ahyp:hlinkClr xmlns:ahyp="http://schemas.microsoft.com/office/drawing/2018/hyperlinkcolor" val="tx"/>
                    </a:ext>
                  </a:extLst>
                </a:hlinkClick>
              </a:rPr>
              <a:t>declare-lab/MISA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3.1 기존 주가 예측 방법론</a:t>
            </a:r>
            <a:endParaRPr/>
          </a:p>
        </p:txBody>
      </p:sp>
      <p:sp>
        <p:nvSpPr>
          <p:cNvPr id="85" name="Google Shape;85;p18"/>
          <p:cNvSpPr txBox="1">
            <a:spLocks noGrp="1"/>
          </p:cNvSpPr>
          <p:nvPr>
            <p:ph type="body" idx="1"/>
          </p:nvPr>
        </p:nvSpPr>
        <p:spPr>
          <a:xfrm>
            <a:off x="311700" y="1601600"/>
            <a:ext cx="4260300" cy="2226600"/>
          </a:xfrm>
          <a:prstGeom prst="rect">
            <a:avLst/>
          </a:prstGeom>
        </p:spPr>
        <p:txBody>
          <a:bodyPr spcFirstLastPara="1" wrap="square" lIns="91425" tIns="91425" rIns="91425" bIns="91425" anchor="t" anchorCtr="0">
            <a:normAutofit fontScale="92500" lnSpcReduction="10000"/>
          </a:bodyPr>
          <a:lstStyle/>
          <a:p>
            <a:pPr marL="457200" lvl="0" indent="-298450" algn="l" rtl="0">
              <a:spcBef>
                <a:spcPts val="1200"/>
              </a:spcBef>
              <a:spcAft>
                <a:spcPts val="0"/>
              </a:spcAft>
              <a:buClr>
                <a:schemeClr val="dk1"/>
              </a:buClr>
              <a:buSzPts val="1100"/>
              <a:buChar char="●"/>
            </a:pPr>
            <a:r>
              <a:rPr lang="ko" sz="1100" b="1">
                <a:solidFill>
                  <a:schemeClr val="dk1"/>
                </a:solidFill>
              </a:rPr>
              <a:t>기본적 분석 (Fundamental Analysis)</a:t>
            </a:r>
            <a:endParaRPr sz="1100" b="1">
              <a:solidFill>
                <a:schemeClr val="dk1"/>
              </a:solidFill>
            </a:endParaRPr>
          </a:p>
          <a:p>
            <a:pPr marL="0" lvl="0" indent="0" algn="l" rtl="0">
              <a:spcBef>
                <a:spcPts val="1200"/>
              </a:spcBef>
              <a:spcAft>
                <a:spcPts val="0"/>
              </a:spcAft>
              <a:buNone/>
            </a:pPr>
            <a:r>
              <a:rPr lang="ko" sz="1100">
                <a:solidFill>
                  <a:schemeClr val="dk1"/>
                </a:solidFill>
              </a:rPr>
              <a:t>           기업의 재무제표, 성장성, 산업 전망, 거시경제 지표 등을 분석</a:t>
            </a:r>
            <a:endParaRPr sz="1100">
              <a:solidFill>
                <a:schemeClr val="dk1"/>
              </a:solidFill>
            </a:endParaRPr>
          </a:p>
          <a:p>
            <a:pPr marL="0" lvl="0" indent="0" algn="l" rtl="0">
              <a:spcBef>
                <a:spcPts val="1200"/>
              </a:spcBef>
              <a:spcAft>
                <a:spcPts val="0"/>
              </a:spcAft>
              <a:buNone/>
            </a:pPr>
            <a:r>
              <a:rPr lang="ko" sz="1100">
                <a:solidFill>
                  <a:schemeClr val="dk1"/>
                </a:solidFill>
              </a:rPr>
              <a:t>          예: 매출 증가율, 이익률, 금리, 환율, 경기 사이클</a:t>
            </a:r>
            <a:endParaRPr sz="1100">
              <a:solidFill>
                <a:schemeClr val="dk1"/>
              </a:solidFill>
            </a:endParaRPr>
          </a:p>
          <a:p>
            <a:pPr marL="457200" lvl="0" indent="-298450" algn="l" rtl="0">
              <a:spcBef>
                <a:spcPts val="1200"/>
              </a:spcBef>
              <a:spcAft>
                <a:spcPts val="0"/>
              </a:spcAft>
              <a:buClr>
                <a:schemeClr val="dk1"/>
              </a:buClr>
              <a:buSzPts val="1100"/>
              <a:buChar char="●"/>
            </a:pPr>
            <a:r>
              <a:rPr lang="ko" sz="1100" b="1">
                <a:solidFill>
                  <a:schemeClr val="dk1"/>
                </a:solidFill>
              </a:rPr>
              <a:t>기술적 분석 (Technical Analysis)</a:t>
            </a:r>
            <a:endParaRPr sz="1100" b="1">
              <a:solidFill>
                <a:schemeClr val="dk1"/>
              </a:solidFill>
            </a:endParaRPr>
          </a:p>
          <a:p>
            <a:pPr marL="0" lvl="0" indent="0" algn="l" rtl="0">
              <a:spcBef>
                <a:spcPts val="1200"/>
              </a:spcBef>
              <a:spcAft>
                <a:spcPts val="0"/>
              </a:spcAft>
              <a:buNone/>
            </a:pPr>
            <a:r>
              <a:rPr lang="ko" sz="1100">
                <a:solidFill>
                  <a:schemeClr val="dk1"/>
                </a:solidFill>
              </a:rPr>
              <a:t>          과거 가격과 거래량 데이터를 기반으로 패턴을 찾음</a:t>
            </a:r>
            <a:endParaRPr sz="1100">
              <a:solidFill>
                <a:schemeClr val="dk1"/>
              </a:solidFill>
            </a:endParaRPr>
          </a:p>
          <a:p>
            <a:pPr marL="0" lvl="0" indent="0" algn="l" rtl="0">
              <a:spcBef>
                <a:spcPts val="1200"/>
              </a:spcBef>
              <a:spcAft>
                <a:spcPts val="1200"/>
              </a:spcAft>
              <a:buNone/>
            </a:pPr>
            <a:r>
              <a:rPr lang="ko" sz="1100">
                <a:solidFill>
                  <a:schemeClr val="dk1"/>
                </a:solidFill>
              </a:rPr>
              <a:t>          예: 이동평균선, RSI, MACD, 캔들차트 패턴</a:t>
            </a:r>
            <a:endParaRPr/>
          </a:p>
        </p:txBody>
      </p:sp>
      <p:sp>
        <p:nvSpPr>
          <p:cNvPr id="86" name="Google Shape;86;p18"/>
          <p:cNvSpPr txBox="1"/>
          <p:nvPr/>
        </p:nvSpPr>
        <p:spPr>
          <a:xfrm>
            <a:off x="4648200" y="1601600"/>
            <a:ext cx="4184100" cy="2097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계량적 모델 (Quantitative Models)</a:t>
            </a:r>
            <a:endParaRPr sz="1100" b="1">
              <a:solidFill>
                <a:schemeClr val="dk1"/>
              </a:solidFill>
            </a:endParaRPr>
          </a:p>
          <a:p>
            <a:pPr marL="0" lvl="0" indent="0" algn="l" rtl="0">
              <a:lnSpc>
                <a:spcPct val="115000"/>
              </a:lnSpc>
              <a:spcBef>
                <a:spcPts val="1200"/>
              </a:spcBef>
              <a:spcAft>
                <a:spcPts val="0"/>
              </a:spcAft>
              <a:buNone/>
            </a:pPr>
            <a:r>
              <a:rPr lang="ko" sz="1100">
                <a:solidFill>
                  <a:schemeClr val="dk1"/>
                </a:solidFill>
              </a:rPr>
              <a:t>          통계, 머신러닝, 인공지능을 활용해 데이터 기반 예측</a:t>
            </a:r>
            <a:endParaRPr sz="1100">
              <a:solidFill>
                <a:schemeClr val="dk1"/>
              </a:solidFill>
            </a:endParaRPr>
          </a:p>
          <a:p>
            <a:pPr marL="0" lvl="0" indent="0" algn="l" rtl="0">
              <a:lnSpc>
                <a:spcPct val="115000"/>
              </a:lnSpc>
              <a:spcBef>
                <a:spcPts val="1200"/>
              </a:spcBef>
              <a:spcAft>
                <a:spcPts val="0"/>
              </a:spcAft>
              <a:buNone/>
            </a:pPr>
            <a:r>
              <a:rPr lang="ko" sz="1100">
                <a:solidFill>
                  <a:schemeClr val="dk1"/>
                </a:solidFill>
              </a:rPr>
              <a:t>          예: 시계열 분석(ARIMA), 딥러닝 기반 예측</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행동재무학적 접근 (Behavioral Finance)</a:t>
            </a:r>
            <a:endParaRPr sz="1100" b="1">
              <a:solidFill>
                <a:schemeClr val="dk1"/>
              </a:solidFill>
            </a:endParaRPr>
          </a:p>
          <a:p>
            <a:pPr marL="457200" lvl="0" indent="0" algn="l" rtl="0">
              <a:lnSpc>
                <a:spcPct val="115000"/>
              </a:lnSpc>
              <a:spcBef>
                <a:spcPts val="1200"/>
              </a:spcBef>
              <a:spcAft>
                <a:spcPts val="0"/>
              </a:spcAft>
              <a:buNone/>
            </a:pPr>
            <a:r>
              <a:rPr lang="ko" sz="1100">
                <a:solidFill>
                  <a:schemeClr val="dk1"/>
                </a:solidFill>
              </a:rPr>
              <a:t>투자자 심리와 군집행동(허딩)을 고려</a:t>
            </a:r>
            <a:endParaRPr sz="1100">
              <a:solidFill>
                <a:schemeClr val="dk1"/>
              </a:solidFill>
            </a:endParaRPr>
          </a:p>
          <a:p>
            <a:pPr marL="457200" lvl="0" indent="0" algn="l" rtl="0">
              <a:lnSpc>
                <a:spcPct val="115000"/>
              </a:lnSpc>
              <a:spcBef>
                <a:spcPts val="1200"/>
              </a:spcBef>
              <a:spcAft>
                <a:spcPts val="1200"/>
              </a:spcAft>
              <a:buNone/>
            </a:pPr>
            <a:r>
              <a:rPr lang="ko" sz="1100">
                <a:solidFill>
                  <a:schemeClr val="dk1"/>
                </a:solidFill>
              </a:rPr>
              <a:t>예: 뉴스, 소셜미디어, 투자자 감정 지수</a:t>
            </a:r>
            <a:endParaRPr sz="11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600"/>
              </a:spcAft>
              <a:buClr>
                <a:schemeClr val="dk1"/>
              </a:buClr>
              <a:buSzPts val="1100"/>
              <a:buFont typeface="Arial"/>
              <a:buNone/>
            </a:pPr>
            <a:r>
              <a:rPr lang="ko" sz="1700" b="1">
                <a:solidFill>
                  <a:srgbClr val="1F1F1F"/>
                </a:solidFill>
              </a:rPr>
              <a:t>통합 프레임워크</a:t>
            </a:r>
            <a:endParaRPr/>
          </a:p>
        </p:txBody>
      </p:sp>
      <p:sp>
        <p:nvSpPr>
          <p:cNvPr id="482" name="Google Shape;48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ko" sz="1300" b="1">
                <a:solidFill>
                  <a:srgbClr val="1F1F1F"/>
                </a:solidFill>
              </a:rPr>
              <a:t>MMSA (Multimodal Sentiment Analysis Toolkit)</a:t>
            </a:r>
            <a:endParaRPr sz="1300" b="1">
              <a:solidFill>
                <a:srgbClr val="1F1F1F"/>
              </a:solidFill>
            </a:endParaRPr>
          </a:p>
          <a:p>
            <a:pPr marL="457200" lvl="0" indent="-298450" algn="l" rtl="0">
              <a:spcBef>
                <a:spcPts val="600"/>
              </a:spcBef>
              <a:spcAft>
                <a:spcPts val="0"/>
              </a:spcAft>
              <a:buClr>
                <a:srgbClr val="1F1F1F"/>
              </a:buClr>
              <a:buSzPts val="1100"/>
              <a:buChar char="●"/>
            </a:pPr>
            <a:r>
              <a:rPr lang="ko" sz="1100" b="1">
                <a:solidFill>
                  <a:srgbClr val="1F1F1F"/>
                </a:solidFill>
              </a:rPr>
              <a:t>GitHub:</a:t>
            </a:r>
            <a:r>
              <a:rPr lang="ko" sz="1100">
                <a:solidFill>
                  <a:srgbClr val="1F1F1F"/>
                </a:solidFill>
                <a:uFill>
                  <a:noFill/>
                </a:uFill>
                <a:hlinkClick r:id="rId3">
                  <a:extLst>
                    <a:ext uri="{A12FA001-AC4F-418D-AE19-62706E023703}">
                      <ahyp:hlinkClr xmlns:ahyp="http://schemas.microsoft.com/office/drawing/2018/hyperlinkcolor" val="tx"/>
                    </a:ext>
                  </a:extLst>
                </a:hlinkClick>
              </a:rPr>
              <a:t> </a:t>
            </a:r>
            <a:r>
              <a:rPr lang="ko" sz="1100" u="sng">
                <a:solidFill>
                  <a:srgbClr val="0B57D0"/>
                </a:solidFill>
                <a:hlinkClick r:id="rId3">
                  <a:extLst>
                    <a:ext uri="{A12FA001-AC4F-418D-AE19-62706E023703}">
                      <ahyp:hlinkClr xmlns:ahyp="http://schemas.microsoft.com/office/drawing/2018/hyperlinkcolor" val="tx"/>
                    </a:ext>
                  </a:extLst>
                </a:hlinkClick>
              </a:rPr>
              <a:t>thuiar/MMSA</a:t>
            </a:r>
            <a:endParaRPr sz="1100" u="sng">
              <a:solidFill>
                <a:srgbClr val="0B57D0"/>
              </a:solidFill>
            </a:endParaRPr>
          </a:p>
          <a:p>
            <a:pPr marL="457200" lvl="0" indent="-298450" algn="l" rtl="0">
              <a:spcBef>
                <a:spcPts val="0"/>
              </a:spcBef>
              <a:spcAft>
                <a:spcPts val="0"/>
              </a:spcAft>
              <a:buClr>
                <a:srgbClr val="1F1F1F"/>
              </a:buClr>
              <a:buSzPts val="1100"/>
              <a:buChar char="●"/>
            </a:pPr>
            <a:r>
              <a:rPr lang="ko" sz="1100" b="1">
                <a:solidFill>
                  <a:srgbClr val="1F1F1F"/>
                </a:solidFill>
              </a:rPr>
              <a:t>내용:</a:t>
            </a:r>
            <a:r>
              <a:rPr lang="ko" sz="1100">
                <a:solidFill>
                  <a:srgbClr val="1F1F1F"/>
                </a:solidFill>
              </a:rPr>
              <a:t> 이 리포지토리는 </a:t>
            </a:r>
            <a:r>
              <a:rPr lang="ko" sz="1100" b="1">
                <a:solidFill>
                  <a:srgbClr val="1F1F1F"/>
                </a:solidFill>
              </a:rPr>
              <a:t>MulT, MISA, TFN, LMF, Self-MM</a:t>
            </a:r>
            <a:r>
              <a:rPr lang="ko" sz="1100">
                <a:solidFill>
                  <a:srgbClr val="1F1F1F"/>
                </a:solidFill>
              </a:rPr>
              <a:t> 등 15개 이상의 최신 멀티모달 감성 분석 모델을 통합하여 제공합니다.</a:t>
            </a:r>
            <a:endParaRPr sz="1100">
              <a:solidFill>
                <a:srgbClr val="1F1F1F"/>
              </a:solidFill>
            </a:endParaRPr>
          </a:p>
          <a:p>
            <a:pPr marL="457200" lvl="0" indent="-298450" algn="l" rtl="0">
              <a:spcBef>
                <a:spcPts val="0"/>
              </a:spcBef>
              <a:spcAft>
                <a:spcPts val="0"/>
              </a:spcAft>
              <a:buClr>
                <a:srgbClr val="1F1F1F"/>
              </a:buClr>
              <a:buSzPts val="1100"/>
              <a:buChar char="●"/>
            </a:pPr>
            <a:r>
              <a:rPr lang="ko" sz="1100" b="1">
                <a:solidFill>
                  <a:srgbClr val="1F1F1F"/>
                </a:solidFill>
              </a:rPr>
              <a:t>장점:</a:t>
            </a:r>
            <a:endParaRPr sz="1100" b="1">
              <a:solidFill>
                <a:srgbClr val="1F1F1F"/>
              </a:solidFill>
            </a:endParaRPr>
          </a:p>
          <a:p>
            <a:pPr marL="914400" lvl="1" indent="-298450" algn="l" rtl="0">
              <a:spcBef>
                <a:spcPts val="0"/>
              </a:spcBef>
              <a:spcAft>
                <a:spcPts val="0"/>
              </a:spcAft>
              <a:buClr>
                <a:srgbClr val="1F1F1F"/>
              </a:buClr>
              <a:buSzPts val="1100"/>
              <a:buChar char="○"/>
            </a:pPr>
            <a:r>
              <a:rPr lang="ko" sz="1100">
                <a:solidFill>
                  <a:srgbClr val="1F1F1F"/>
                </a:solidFill>
              </a:rPr>
              <a:t>CMU-MOSI, MOSEI 데이터를 자동으로 처리해 줍니다.</a:t>
            </a:r>
            <a:endParaRPr sz="1100">
              <a:solidFill>
                <a:srgbClr val="1F1F1F"/>
              </a:solidFill>
            </a:endParaRPr>
          </a:p>
          <a:p>
            <a:pPr marL="914400" lvl="1" indent="-298450" algn="l" rtl="0">
              <a:spcBef>
                <a:spcPts val="0"/>
              </a:spcBef>
              <a:spcAft>
                <a:spcPts val="0"/>
              </a:spcAft>
              <a:buClr>
                <a:srgbClr val="1F1F1F"/>
              </a:buClr>
              <a:buSzPts val="1100"/>
              <a:buChar char="○"/>
            </a:pPr>
            <a:r>
              <a:rPr lang="ko" sz="1100">
                <a:solidFill>
                  <a:srgbClr val="1F1F1F"/>
                </a:solidFill>
              </a:rPr>
              <a:t>간단한 파이썬 코드로 여러 트랜스포머 기반 모델을 실험해 볼 수 있습니다.</a:t>
            </a:r>
            <a:endParaRPr sz="1100">
              <a:solidFill>
                <a:srgbClr val="1F1F1F"/>
              </a:solidFill>
            </a:endParaRPr>
          </a:p>
          <a:p>
            <a:pPr marL="914400" lvl="1" indent="-298450" algn="l" rtl="0">
              <a:spcBef>
                <a:spcPts val="0"/>
              </a:spcBef>
              <a:spcAft>
                <a:spcPts val="0"/>
              </a:spcAft>
              <a:buClr>
                <a:srgbClr val="1F1F1F"/>
              </a:buClr>
              <a:buSzPts val="1100"/>
              <a:buChar char="○"/>
            </a:pPr>
            <a:r>
              <a:rPr lang="ko" sz="1100">
                <a:solidFill>
                  <a:srgbClr val="444746"/>
                </a:solidFill>
                <a:highlight>
                  <a:srgbClr val="E9EEF6"/>
                </a:highlight>
              </a:rPr>
              <a:t>pip install MMSA</a:t>
            </a:r>
            <a:r>
              <a:rPr lang="ko" sz="1100">
                <a:solidFill>
                  <a:srgbClr val="1F1F1F"/>
                </a:solidFill>
              </a:rPr>
              <a:t>로 쉽게 설치가 가능합니다</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멀티모달 데이터 통합 주요 방법론</a:t>
            </a:r>
            <a:endParaRPr/>
          </a:p>
        </p:txBody>
      </p:sp>
      <p:sp>
        <p:nvSpPr>
          <p:cNvPr id="488" name="Google Shape;488;p73"/>
          <p:cNvSpPr txBox="1"/>
          <p:nvPr/>
        </p:nvSpPr>
        <p:spPr>
          <a:xfrm>
            <a:off x="311700" y="943400"/>
            <a:ext cx="8520600" cy="392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100" b="1">
                <a:solidFill>
                  <a:srgbClr val="1F1F1F"/>
                </a:solidFill>
              </a:rPr>
              <a:t>1. Early Fusion (입력단 융합)</a:t>
            </a:r>
            <a:r>
              <a:rPr lang="ko" sz="1100">
                <a:solidFill>
                  <a:srgbClr val="1F1F1F"/>
                </a:solidFill>
              </a:rPr>
              <a:t> 서로 다른 데이터를 </a:t>
            </a:r>
            <a:r>
              <a:rPr lang="ko" sz="1100" b="1">
                <a:solidFill>
                  <a:srgbClr val="1F1F1F"/>
                </a:solidFill>
              </a:rPr>
              <a:t>신경망에 넣기 전</a:t>
            </a:r>
            <a:r>
              <a:rPr lang="ko" sz="1100">
                <a:solidFill>
                  <a:srgbClr val="1F1F1F"/>
                </a:solidFill>
              </a:rPr>
              <a:t>에 하나로 합치는 방식입니다.</a:t>
            </a:r>
            <a:endParaRPr sz="1100">
              <a:solidFill>
                <a:srgbClr val="1F1F1F"/>
              </a:solidFill>
            </a:endParaRPr>
          </a:p>
          <a:p>
            <a:pPr marL="457200" lvl="0" indent="-298450" algn="l" rtl="0">
              <a:lnSpc>
                <a:spcPct val="115000"/>
              </a:lnSpc>
              <a:spcBef>
                <a:spcPts val="600"/>
              </a:spcBef>
              <a:spcAft>
                <a:spcPts val="0"/>
              </a:spcAft>
              <a:buClr>
                <a:srgbClr val="1F1F1F"/>
              </a:buClr>
              <a:buSzPts val="1100"/>
              <a:buChar char="●"/>
            </a:pPr>
            <a:r>
              <a:rPr lang="ko" sz="1100" b="1">
                <a:solidFill>
                  <a:srgbClr val="1F1F1F"/>
                </a:solidFill>
              </a:rPr>
              <a:t>방법:</a:t>
            </a:r>
            <a:r>
              <a:rPr lang="ko" sz="1100">
                <a:solidFill>
                  <a:srgbClr val="1F1F1F"/>
                </a:solidFill>
              </a:rPr>
              <a:t> 텍스트에서 감성 점수(Sentiment Score)나 임베딩(Vector)을 추출한 뒤, 이를 시계열 데이터의 열(Column)로 추가합니다.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구현:</a:t>
            </a:r>
            <a:r>
              <a:rPr lang="ko" sz="1100">
                <a:solidFill>
                  <a:srgbClr val="1F1F1F"/>
                </a:solidFill>
              </a:rPr>
              <a:t> 주가 데이터가 </a:t>
            </a:r>
            <a:r>
              <a:rPr lang="ko" sz="1100">
                <a:solidFill>
                  <a:srgbClr val="444746"/>
                </a:solidFill>
                <a:highlight>
                  <a:srgbClr val="E9EEF6"/>
                </a:highlight>
              </a:rPr>
              <a:t>[시가, 고가, 저가]</a:t>
            </a:r>
            <a:r>
              <a:rPr lang="ko" sz="1100">
                <a:solidFill>
                  <a:srgbClr val="1F1F1F"/>
                </a:solidFill>
              </a:rPr>
              <a:t>라면 여기에 </a:t>
            </a:r>
            <a:r>
              <a:rPr lang="ko" sz="1100">
                <a:solidFill>
                  <a:srgbClr val="444746"/>
                </a:solidFill>
                <a:highlight>
                  <a:srgbClr val="E9EEF6"/>
                </a:highlight>
              </a:rPr>
              <a:t>[감성점수]</a:t>
            </a:r>
            <a:r>
              <a:rPr lang="ko" sz="1100">
                <a:solidFill>
                  <a:srgbClr val="1F1F1F"/>
                </a:solidFill>
              </a:rPr>
              <a:t>를 더해 </a:t>
            </a:r>
            <a:r>
              <a:rPr lang="ko" sz="1100">
                <a:solidFill>
                  <a:srgbClr val="444746"/>
                </a:solidFill>
                <a:highlight>
                  <a:srgbClr val="E9EEF6"/>
                </a:highlight>
              </a:rPr>
              <a:t>[시가, 고가, 저가, 감성점수]</a:t>
            </a:r>
            <a:r>
              <a:rPr lang="ko" sz="1100">
                <a:solidFill>
                  <a:srgbClr val="1F1F1F"/>
                </a:solidFill>
              </a:rPr>
              <a:t>라는 4차원 입력을 만듭니다.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장점:</a:t>
            </a:r>
            <a:r>
              <a:rPr lang="ko" sz="1100">
                <a:solidFill>
                  <a:srgbClr val="1F1F1F"/>
                </a:solidFill>
              </a:rPr>
              <a:t> 구현이 매우 간단하며 데이터 간의 초기 상관관계를 학습하기 좋습니다.</a:t>
            </a:r>
            <a:endParaRPr sz="1100">
              <a:solidFill>
                <a:srgbClr val="1F1F1F"/>
              </a:solidFill>
            </a:endParaRPr>
          </a:p>
          <a:p>
            <a:pPr marL="0" lvl="0" indent="0" algn="l" rtl="0">
              <a:lnSpc>
                <a:spcPct val="115000"/>
              </a:lnSpc>
              <a:spcBef>
                <a:spcPts val="1800"/>
              </a:spcBef>
              <a:spcAft>
                <a:spcPts val="0"/>
              </a:spcAft>
              <a:buNone/>
            </a:pPr>
            <a:r>
              <a:rPr lang="ko" sz="1100" b="1">
                <a:solidFill>
                  <a:srgbClr val="1F1F1F"/>
                </a:solidFill>
              </a:rPr>
              <a:t>2. Intermediate Fusion (모델 내부 융합) </a:t>
            </a:r>
            <a:r>
              <a:rPr lang="ko" sz="1100">
                <a:solidFill>
                  <a:srgbClr val="1F1F1F"/>
                </a:solidFill>
              </a:rPr>
              <a:t>각 모달리티(Modality)를 전담하는 신경망을 따로 두고, 중간의 </a:t>
            </a:r>
            <a:r>
              <a:rPr lang="ko" sz="1100" b="1">
                <a:solidFill>
                  <a:srgbClr val="1F1F1F"/>
                </a:solidFill>
              </a:rPr>
              <a:t>특징 추출 단계</a:t>
            </a:r>
            <a:r>
              <a:rPr lang="ko" sz="1100">
                <a:solidFill>
                  <a:srgbClr val="1F1F1F"/>
                </a:solidFill>
              </a:rPr>
              <a:t>에서 결합하는 방식</a:t>
            </a:r>
            <a:endParaRPr sz="1100">
              <a:solidFill>
                <a:srgbClr val="1F1F1F"/>
              </a:solidFill>
            </a:endParaRPr>
          </a:p>
          <a:p>
            <a:pPr marL="457200" lvl="0" indent="-298450" algn="l" rtl="0">
              <a:lnSpc>
                <a:spcPct val="115000"/>
              </a:lnSpc>
              <a:spcBef>
                <a:spcPts val="1800"/>
              </a:spcBef>
              <a:spcAft>
                <a:spcPts val="0"/>
              </a:spcAft>
              <a:buClr>
                <a:srgbClr val="1F1F1F"/>
              </a:buClr>
              <a:buSzPts val="1100"/>
              <a:buChar char="●"/>
            </a:pPr>
            <a:r>
              <a:rPr lang="ko" sz="1100" b="1">
                <a:solidFill>
                  <a:srgbClr val="1F1F1F"/>
                </a:solidFill>
              </a:rPr>
              <a:t>구조:</a:t>
            </a:r>
            <a:endParaRPr sz="1100" b="1">
              <a:solidFill>
                <a:srgbClr val="1F1F1F"/>
              </a:solidFill>
            </a:endParaRPr>
          </a:p>
          <a:p>
            <a:pPr marL="914400" lvl="1" indent="-298450" algn="l" rtl="0">
              <a:lnSpc>
                <a:spcPct val="115000"/>
              </a:lnSpc>
              <a:spcBef>
                <a:spcPts val="0"/>
              </a:spcBef>
              <a:spcAft>
                <a:spcPts val="0"/>
              </a:spcAft>
              <a:buClr>
                <a:srgbClr val="1F1F1F"/>
              </a:buClr>
              <a:buSzPts val="1100"/>
              <a:buAutoNum type="arabicPeriod"/>
            </a:pPr>
            <a:r>
              <a:rPr lang="ko" sz="1100" b="1">
                <a:solidFill>
                  <a:srgbClr val="1F1F1F"/>
                </a:solidFill>
              </a:rPr>
              <a:t>텍스트 경로:</a:t>
            </a:r>
            <a:r>
              <a:rPr lang="ko" sz="1100">
                <a:solidFill>
                  <a:srgbClr val="1F1F1F"/>
                </a:solidFill>
              </a:rPr>
              <a:t> BERT나 RoBERTa 같은 언어 모델을 통해 문맥 벡터를 추출합니다.</a:t>
            </a:r>
            <a:endParaRPr sz="1100">
              <a:solidFill>
                <a:srgbClr val="1F1F1F"/>
              </a:solidFill>
            </a:endParaRPr>
          </a:p>
          <a:p>
            <a:pPr marL="914400" lvl="1" indent="-298450" algn="l" rtl="0">
              <a:lnSpc>
                <a:spcPct val="115000"/>
              </a:lnSpc>
              <a:spcBef>
                <a:spcPts val="0"/>
              </a:spcBef>
              <a:spcAft>
                <a:spcPts val="0"/>
              </a:spcAft>
              <a:buClr>
                <a:srgbClr val="1F1F1F"/>
              </a:buClr>
              <a:buSzPts val="1100"/>
              <a:buAutoNum type="arabicPeriod"/>
            </a:pPr>
            <a:r>
              <a:rPr lang="ko" sz="1100" b="1">
                <a:solidFill>
                  <a:srgbClr val="1F1F1F"/>
                </a:solidFill>
              </a:rPr>
              <a:t>시계열 경로:</a:t>
            </a:r>
            <a:r>
              <a:rPr lang="ko" sz="1100">
                <a:solidFill>
                  <a:srgbClr val="1F1F1F"/>
                </a:solidFill>
              </a:rPr>
              <a:t> LSTM, GRU 또는 1D-CNN을 통해 시간적 패턴 벡터를 추출합니다.</a:t>
            </a:r>
            <a:endParaRPr sz="1100">
              <a:solidFill>
                <a:srgbClr val="1F1F1F"/>
              </a:solidFill>
            </a:endParaRPr>
          </a:p>
          <a:p>
            <a:pPr marL="914400" lvl="1" indent="-298450" algn="l" rtl="0">
              <a:lnSpc>
                <a:spcPct val="115000"/>
              </a:lnSpc>
              <a:spcBef>
                <a:spcPts val="0"/>
              </a:spcBef>
              <a:spcAft>
                <a:spcPts val="0"/>
              </a:spcAft>
              <a:buClr>
                <a:srgbClr val="1F1F1F"/>
              </a:buClr>
              <a:buSzPts val="1100"/>
              <a:buAutoNum type="arabicPeriod"/>
            </a:pPr>
            <a:r>
              <a:rPr lang="ko" sz="1100" b="1">
                <a:solidFill>
                  <a:srgbClr val="1F1F1F"/>
                </a:solidFill>
              </a:rPr>
              <a:t>병합(Concat):</a:t>
            </a:r>
            <a:r>
              <a:rPr lang="ko" sz="1100">
                <a:solidFill>
                  <a:srgbClr val="1F1F1F"/>
                </a:solidFill>
              </a:rPr>
              <a:t> 추출된 두 벡터를 하나로 이어 붙여(Concatenation) 최종 Dense Layer(Fully Connected)에 전달합니다.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장점:</a:t>
            </a:r>
            <a:r>
              <a:rPr lang="ko" sz="1100">
                <a:solidFill>
                  <a:srgbClr val="1F1F1F"/>
                </a:solidFill>
              </a:rPr>
              <a:t> 각 데이터의 고유한 특성(언어적 의미 vs 시간적 흐름)을 보존하면서 결합할 수 있습니다.</a:t>
            </a:r>
            <a:endParaRPr sz="1100">
              <a:solidFill>
                <a:srgbClr val="1F1F1F"/>
              </a:solidFill>
            </a:endParaRPr>
          </a:p>
          <a:p>
            <a:pPr marL="0" lvl="0" indent="0" algn="l" rtl="0">
              <a:lnSpc>
                <a:spcPct val="115000"/>
              </a:lnSpc>
              <a:spcBef>
                <a:spcPts val="1800"/>
              </a:spcBef>
              <a:spcAft>
                <a:spcPts val="0"/>
              </a:spcAft>
              <a:buNone/>
            </a:pPr>
            <a:r>
              <a:rPr lang="ko" sz="1100" b="1">
                <a:solidFill>
                  <a:srgbClr val="1F1F1F"/>
                </a:solidFill>
              </a:rPr>
              <a:t>3. Cross-modal Attention (어텐션 기반 융합) </a:t>
            </a:r>
            <a:r>
              <a:rPr lang="ko" sz="1100">
                <a:solidFill>
                  <a:srgbClr val="1F1F1F"/>
                </a:solidFill>
              </a:rPr>
              <a:t>최근 트랜스포머(Transformer) 모델에서 주로 사용하는 최첨단 방식입니다.</a:t>
            </a:r>
            <a:endParaRPr sz="1100">
              <a:solidFill>
                <a:srgbClr val="1F1F1F"/>
              </a:solidFill>
            </a:endParaRPr>
          </a:p>
          <a:p>
            <a:pPr marL="457200" lvl="0" indent="-298450" algn="l" rtl="0">
              <a:lnSpc>
                <a:spcPct val="115000"/>
              </a:lnSpc>
              <a:spcBef>
                <a:spcPts val="600"/>
              </a:spcBef>
              <a:spcAft>
                <a:spcPts val="0"/>
              </a:spcAft>
              <a:buClr>
                <a:srgbClr val="1F1F1F"/>
              </a:buClr>
              <a:buSzPts val="1100"/>
              <a:buChar char="●"/>
            </a:pPr>
            <a:r>
              <a:rPr lang="ko" sz="1100" b="1">
                <a:solidFill>
                  <a:srgbClr val="1F1F1F"/>
                </a:solidFill>
              </a:rPr>
              <a:t>원리:</a:t>
            </a:r>
            <a:r>
              <a:rPr lang="ko" sz="1100">
                <a:solidFill>
                  <a:srgbClr val="1F1F1F"/>
                </a:solidFill>
              </a:rPr>
              <a:t> 텍스트 정보가 시계열 데이터의 </a:t>
            </a:r>
            <a:r>
              <a:rPr lang="ko" sz="1100" b="1">
                <a:solidFill>
                  <a:srgbClr val="1F1F1F"/>
                </a:solidFill>
              </a:rPr>
              <a:t>어느 시점에 중요한 영향을 주었는지</a:t>
            </a:r>
            <a:r>
              <a:rPr lang="ko" sz="1100">
                <a:solidFill>
                  <a:srgbClr val="1F1F1F"/>
                </a:solidFill>
              </a:rPr>
              <a:t> 모델이 스스로 찾게 합니다.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예시:</a:t>
            </a:r>
            <a:r>
              <a:rPr lang="ko" sz="1100">
                <a:solidFill>
                  <a:srgbClr val="1F1F1F"/>
                </a:solidFill>
              </a:rPr>
              <a:t> "금리 인상"이라는 텍스트가 입력되었을 때, 모델은 시계열 데이터 중 금리 발표일 근처의 데이터에 더 높은 가중치(Attention)를 부여합니다.</a:t>
            </a:r>
            <a:endParaRPr sz="1100">
              <a:solidFill>
                <a:srgbClr val="1F1F1F"/>
              </a:solidFill>
            </a:endParaRPr>
          </a:p>
          <a:p>
            <a:pPr marL="457200" lvl="0" indent="-298450" algn="l" rtl="0">
              <a:lnSpc>
                <a:spcPct val="115000"/>
              </a:lnSpc>
              <a:spcBef>
                <a:spcPts val="0"/>
              </a:spcBef>
              <a:spcAft>
                <a:spcPts val="0"/>
              </a:spcAft>
              <a:buClr>
                <a:srgbClr val="1F1F1F"/>
              </a:buClr>
              <a:buSzPts val="1100"/>
              <a:buChar char="●"/>
            </a:pPr>
            <a:r>
              <a:rPr lang="ko" sz="1100" b="1">
                <a:solidFill>
                  <a:srgbClr val="1F1F1F"/>
                </a:solidFill>
              </a:rPr>
              <a:t>핵심 모델:</a:t>
            </a:r>
            <a:r>
              <a:rPr lang="ko" sz="1100">
                <a:solidFill>
                  <a:srgbClr val="1F1F1F"/>
                </a:solidFill>
              </a:rPr>
              <a:t> **MulT (Multimodal Transformer)**가 이 방식을 대표합니다.</a:t>
            </a:r>
            <a:endParaRPr sz="11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Python Code Ex.</a:t>
            </a:r>
            <a:endParaRPr/>
          </a:p>
        </p:txBody>
      </p:sp>
      <p:sp>
        <p:nvSpPr>
          <p:cNvPr id="494" name="Google Shape;494;p74"/>
          <p:cNvSpPr txBox="1">
            <a:spLocks noGrp="1"/>
          </p:cNvSpPr>
          <p:nvPr>
            <p:ph type="body" idx="1"/>
          </p:nvPr>
        </p:nvSpPr>
        <p:spPr>
          <a:xfrm>
            <a:off x="4826000" y="1152475"/>
            <a:ext cx="4006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5" name="Google Shape;495;p74"/>
          <p:cNvPicPr preferRelativeResize="0"/>
          <p:nvPr/>
        </p:nvPicPr>
        <p:blipFill>
          <a:blip r:embed="rId3">
            <a:alphaModFix/>
          </a:blip>
          <a:stretch>
            <a:fillRect/>
          </a:stretch>
        </p:blipFill>
        <p:spPr>
          <a:xfrm>
            <a:off x="311700" y="1173588"/>
            <a:ext cx="4439025" cy="3374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주식시장의 감성데이터와 시계열 데이터의 융합</a:t>
            </a:r>
            <a:endParaRPr/>
          </a:p>
        </p:txBody>
      </p:sp>
      <p:sp>
        <p:nvSpPr>
          <p:cNvPr id="501" name="Google Shape;501;p75"/>
          <p:cNvSpPr txBox="1"/>
          <p:nvPr/>
        </p:nvSpPr>
        <p:spPr>
          <a:xfrm>
            <a:off x="311700" y="1152150"/>
            <a:ext cx="8520600" cy="2803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융합 대상 데이터:</a:t>
            </a:r>
            <a:r>
              <a:rPr lang="ko" sz="1100">
                <a:solidFill>
                  <a:schemeClr val="dk1"/>
                </a:solidFill>
              </a:rPr>
              <a:t> 수치 데이터(정형 시계열 자료), 뉴스 기사 및 소셜 미디어 데이터(비정형 감성 자료).</a:t>
            </a:r>
            <a:endParaRPr sz="1100">
              <a:solidFill>
                <a:schemeClr val="dk1"/>
              </a:solidFill>
            </a:endParaRPr>
          </a:p>
          <a:p>
            <a:pPr marL="457200" lvl="0" indent="0" algn="l" rtl="0">
              <a:lnSpc>
                <a:spcPct val="115000"/>
              </a:lnSpc>
              <a:spcBef>
                <a:spcPts val="1200"/>
              </a:spcBef>
              <a:spcAft>
                <a:spcPts val="0"/>
              </a:spcAft>
              <a:buNone/>
            </a:pP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ko" sz="1100" b="1">
                <a:solidFill>
                  <a:schemeClr val="dk1"/>
                </a:solidFill>
              </a:rPr>
              <a:t>적용 기법:</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순환 신경망 (RNN/LSTM):</a:t>
            </a:r>
            <a:r>
              <a:rPr lang="ko" sz="1100">
                <a:solidFill>
                  <a:schemeClr val="dk1"/>
                </a:solidFill>
              </a:rPr>
              <a:t> 주가 변화와 같은 시계열 데이터의 시간적 의존성을 포착하는 데 탁월하며, 뉴스 데이터의 시퀀스 정보와 결합하여 학습할 수 있습니다.</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감성 분석 (Sentiment Analysis) 및 NLP:</a:t>
            </a:r>
            <a:r>
              <a:rPr lang="ko" sz="1100">
                <a:solidFill>
                  <a:schemeClr val="dk1"/>
                </a:solidFill>
              </a:rPr>
              <a:t> 뉴스나 게시글에서 긍정/부정적 감성을 추출하여 수치화한 뒤, 이를 시계열 모델의 추가 변수로 입력합니다.</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어텐션 메커니즘 (Attention Mechanisms):</a:t>
            </a:r>
            <a:r>
              <a:rPr lang="ko" sz="1100">
                <a:solidFill>
                  <a:schemeClr val="dk1"/>
                </a:solidFill>
              </a:rPr>
              <a:t> 수많은 뉴스 정보 중 주가 변동에 가장 큰 영향을 미치는 특정 시점이나 텍스트 정보를 동적으로 가중치 있게 반영하여 예측 정확도를 높입니다.</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ko" sz="1100" b="1">
                <a:solidFill>
                  <a:schemeClr val="dk1"/>
                </a:solidFill>
              </a:rPr>
              <a:t>동적 베이즈 네트워크 (DBN):</a:t>
            </a:r>
            <a:r>
              <a:rPr lang="ko" sz="1100">
                <a:solidFill>
                  <a:schemeClr val="dk1"/>
                </a:solidFill>
              </a:rPr>
              <a:t> 시간에 따른 변수 간의 확률적 관계를 모델링하여, 결측치가 있는 복잡한 금융 데이터 내의 인과 관계를 추론하는 데 사용됩니다.</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a:solidFill>
                  <a:schemeClr val="dk1"/>
                </a:solidFill>
              </a:rPr>
              <a:t>시계열 데이터는 지속적인 데이터의 변화를 감성데이터는 시장의 급속한 또는 갑작스러운 변화와 소비자들의 태도를 반영</a:t>
            </a:r>
            <a:endParaRPr sz="11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CRMKL Code_part</a:t>
            </a:r>
            <a:endParaRPr/>
          </a:p>
        </p:txBody>
      </p:sp>
      <p:sp>
        <p:nvSpPr>
          <p:cNvPr id="507" name="Google Shape;507;p76"/>
          <p:cNvSpPr txBox="1">
            <a:spLocks noGrp="1"/>
          </p:cNvSpPr>
          <p:nvPr>
            <p:ph type="body" idx="1"/>
          </p:nvPr>
        </p:nvSpPr>
        <p:spPr>
          <a:xfrm>
            <a:off x="4272650" y="1079425"/>
            <a:ext cx="4472100" cy="271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융합 모델 구조(</a:t>
            </a:r>
            <a:r>
              <a:rPr lang="ko" sz="1700" b="1">
                <a:solidFill>
                  <a:srgbClr val="1F1F1F"/>
                </a:solidFill>
              </a:rPr>
              <a:t>Multimodal Fusion Model)</a:t>
            </a:r>
            <a:endParaRPr sz="1700" b="1">
              <a:solidFill>
                <a:srgbClr val="1F1F1F"/>
              </a:solidFill>
            </a:endParaRPr>
          </a:p>
          <a:p>
            <a:pPr marL="0" lvl="0" indent="0" algn="l" rtl="0">
              <a:spcBef>
                <a:spcPts val="1200"/>
              </a:spcBef>
              <a:spcAft>
                <a:spcPts val="0"/>
              </a:spcAft>
              <a:buNone/>
            </a:pPr>
            <a:r>
              <a:rPr lang="ko" sz="1700" b="1">
                <a:solidFill>
                  <a:srgbClr val="1F1F1F"/>
                </a:solidFill>
              </a:rPr>
              <a:t> 모델의 강점 </a:t>
            </a:r>
            <a:endParaRPr sz="1700" b="1">
              <a:solidFill>
                <a:srgbClr val="1F1F1F"/>
              </a:solidFill>
            </a:endParaRPr>
          </a:p>
          <a:p>
            <a:pPr marL="457200" lvl="0" indent="-298450" algn="l" rtl="0">
              <a:spcBef>
                <a:spcPts val="600"/>
              </a:spcBef>
              <a:spcAft>
                <a:spcPts val="0"/>
              </a:spcAft>
              <a:buClr>
                <a:srgbClr val="1F1F1F"/>
              </a:buClr>
              <a:buSzPts val="1100"/>
              <a:buAutoNum type="arabicPeriod"/>
            </a:pPr>
            <a:r>
              <a:rPr lang="ko" sz="1100" b="1">
                <a:solidFill>
                  <a:srgbClr val="1F1F1F"/>
                </a:solidFill>
              </a:rPr>
              <a:t>다양한 정보 수용:</a:t>
            </a:r>
            <a:r>
              <a:rPr lang="ko" sz="1100">
                <a:solidFill>
                  <a:srgbClr val="1F1F1F"/>
                </a:solidFill>
              </a:rPr>
              <a:t> 주가의 단순한 수치 패턴뿐만 아니라, 시장의 심리(감성 데이터)와 거시적인 지표를 동시에 고려합니다.</a:t>
            </a:r>
            <a:endParaRPr sz="1100">
              <a:solidFill>
                <a:srgbClr val="1F1F1F"/>
              </a:solidFill>
            </a:endParaRPr>
          </a:p>
          <a:p>
            <a:pPr marL="457200" lvl="0" indent="-298450" algn="l" rtl="0">
              <a:spcBef>
                <a:spcPts val="0"/>
              </a:spcBef>
              <a:spcAft>
                <a:spcPts val="0"/>
              </a:spcAft>
              <a:buClr>
                <a:srgbClr val="1F1F1F"/>
              </a:buClr>
              <a:buSzPts val="1100"/>
              <a:buAutoNum type="arabicPeriod"/>
            </a:pPr>
            <a:r>
              <a:rPr lang="ko" sz="1100" b="1">
                <a:solidFill>
                  <a:srgbClr val="1F1F1F"/>
                </a:solidFill>
              </a:rPr>
              <a:t>비동기 데이터 처리:</a:t>
            </a:r>
            <a:r>
              <a:rPr lang="ko" sz="1100">
                <a:solidFill>
                  <a:srgbClr val="1F1F1F"/>
                </a:solidFill>
              </a:rPr>
              <a:t> 뉴스나 블로그는 매일 발생하지 않을 수 있습니다. 이를 수치화하여 MLP 입력으로 넣음으로써 시계열의 연속성을 해치지 않고 정보를 주입할 수 있습니다.</a:t>
            </a:r>
            <a:endParaRPr sz="1100">
              <a:solidFill>
                <a:srgbClr val="1F1F1F"/>
              </a:solidFill>
            </a:endParaRPr>
          </a:p>
          <a:p>
            <a:pPr marL="457200" lvl="0" indent="-298450" algn="l" rtl="0">
              <a:spcBef>
                <a:spcPts val="0"/>
              </a:spcBef>
              <a:spcAft>
                <a:spcPts val="0"/>
              </a:spcAft>
              <a:buClr>
                <a:srgbClr val="1F1F1F"/>
              </a:buClr>
              <a:buSzPts val="1100"/>
              <a:buAutoNum type="arabicPeriod"/>
            </a:pPr>
            <a:r>
              <a:rPr lang="ko" sz="1100" b="1">
                <a:solidFill>
                  <a:srgbClr val="1F1F1F"/>
                </a:solidFill>
              </a:rPr>
              <a:t>상승/하락 예측 최적화:</a:t>
            </a:r>
            <a:r>
              <a:rPr lang="ko" sz="1100">
                <a:solidFill>
                  <a:srgbClr val="1F1F1F"/>
                </a:solidFill>
              </a:rPr>
              <a:t> 단순 수치 예측보다 '방향성(Classification)'을 타겟으로 잡음으로써, 실제 투자 전략(Long/Short)에 더 직관적으로 활용 가능합니다.</a:t>
            </a:r>
            <a:endParaRPr sz="1700" b="1">
              <a:solidFill>
                <a:srgbClr val="1F1F1F"/>
              </a:solidFill>
            </a:endParaRPr>
          </a:p>
        </p:txBody>
      </p:sp>
      <p:pic>
        <p:nvPicPr>
          <p:cNvPr id="508" name="Google Shape;508;p76"/>
          <p:cNvPicPr preferRelativeResize="0"/>
          <p:nvPr/>
        </p:nvPicPr>
        <p:blipFill>
          <a:blip r:embed="rId3">
            <a:alphaModFix/>
          </a:blip>
          <a:stretch>
            <a:fillRect/>
          </a:stretch>
        </p:blipFill>
        <p:spPr>
          <a:xfrm>
            <a:off x="311700" y="1079425"/>
            <a:ext cx="3684046" cy="3820975"/>
          </a:xfrm>
          <a:prstGeom prst="rect">
            <a:avLst/>
          </a:prstGeom>
          <a:noFill/>
          <a:ln>
            <a:noFill/>
          </a:ln>
        </p:spPr>
      </p:pic>
      <p:pic>
        <p:nvPicPr>
          <p:cNvPr id="509" name="Google Shape;509;p76"/>
          <p:cNvPicPr preferRelativeResize="0"/>
          <p:nvPr/>
        </p:nvPicPr>
        <p:blipFill>
          <a:blip r:embed="rId4">
            <a:alphaModFix/>
          </a:blip>
          <a:stretch>
            <a:fillRect/>
          </a:stretch>
        </p:blipFill>
        <p:spPr>
          <a:xfrm>
            <a:off x="3459725" y="4071150"/>
            <a:ext cx="5285024" cy="829250"/>
          </a:xfrm>
          <a:prstGeom prst="rect">
            <a:avLst/>
          </a:prstGeom>
          <a:noFill/>
          <a:ln>
            <a:noFill/>
          </a:ln>
        </p:spPr>
      </p:pic>
      <p:sp>
        <p:nvSpPr>
          <p:cNvPr id="510" name="Google Shape;510;p76"/>
          <p:cNvSpPr/>
          <p:nvPr/>
        </p:nvSpPr>
        <p:spPr>
          <a:xfrm>
            <a:off x="3592275" y="3782775"/>
            <a:ext cx="1496700" cy="30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삼성전자 사례</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05. 자체 평가 의견 </a:t>
            </a:r>
            <a:endParaRPr/>
          </a:p>
        </p:txBody>
      </p:sp>
      <p:sp>
        <p:nvSpPr>
          <p:cNvPr id="516" name="Google Shape;516;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dirty="0"/>
              <a:t>데이터의 융합 방법은 다양함</a:t>
            </a:r>
            <a:endParaRPr dirty="0"/>
          </a:p>
          <a:p>
            <a:pPr marL="457200" lvl="0" indent="-342900" algn="l" rtl="0">
              <a:spcBef>
                <a:spcPts val="0"/>
              </a:spcBef>
              <a:spcAft>
                <a:spcPts val="0"/>
              </a:spcAft>
              <a:buSzPts val="1800"/>
              <a:buChar char="-"/>
            </a:pPr>
            <a:r>
              <a:rPr lang="ko" dirty="0"/>
              <a:t>파이썬을 통한 데이터의 융합은 실제적으로 가능함</a:t>
            </a:r>
            <a:endParaRPr dirty="0"/>
          </a:p>
          <a:p>
            <a:pPr marL="0" lvl="0" indent="0" algn="l" rtl="0">
              <a:spcBef>
                <a:spcPts val="1200"/>
              </a:spcBef>
              <a:spcAft>
                <a:spcPts val="0"/>
              </a:spcAft>
              <a:buNone/>
            </a:pPr>
            <a:r>
              <a:rPr lang="ko" dirty="0"/>
              <a:t>향후 방향</a:t>
            </a:r>
            <a:endParaRPr dirty="0"/>
          </a:p>
          <a:p>
            <a:pPr marL="457200" lvl="0" indent="-342900" algn="l" rtl="0">
              <a:spcBef>
                <a:spcPts val="1200"/>
              </a:spcBef>
              <a:spcAft>
                <a:spcPts val="0"/>
              </a:spcAft>
              <a:buSzPts val="1800"/>
              <a:buChar char="-"/>
            </a:pPr>
            <a:r>
              <a:rPr lang="ko" dirty="0"/>
              <a:t>데이터 수집에 제한적(각 데이터의 유료 또는 유료화)</a:t>
            </a:r>
            <a:endParaRPr dirty="0"/>
          </a:p>
          <a:p>
            <a:pPr marL="457200" lvl="0" indent="-342900" algn="l" rtl="0">
              <a:spcBef>
                <a:spcPts val="0"/>
              </a:spcBef>
              <a:spcAft>
                <a:spcPts val="0"/>
              </a:spcAft>
              <a:buSzPts val="1800"/>
              <a:buChar char="-"/>
            </a:pPr>
            <a:r>
              <a:rPr lang="ko" dirty="0"/>
              <a:t>수집할 수 있는 웹크롤링의 제한</a:t>
            </a:r>
            <a:endParaRPr dirty="0"/>
          </a:p>
          <a:p>
            <a:pPr marL="457200" lvl="0" indent="-342900" algn="l" rtl="0">
              <a:spcBef>
                <a:spcPts val="0"/>
              </a:spcBef>
              <a:spcAft>
                <a:spcPts val="0"/>
              </a:spcAft>
              <a:buSzPts val="1800"/>
              <a:buChar char="-"/>
            </a:pPr>
            <a:r>
              <a:rPr lang="ko" dirty="0"/>
              <a:t>전반적인 시장 정보 수집 등이 제한 됨</a:t>
            </a:r>
            <a:endParaRPr dirty="0"/>
          </a:p>
          <a:p>
            <a:pPr marL="457200" lvl="0" indent="-342900" algn="l" rtl="0">
              <a:spcBef>
                <a:spcPts val="0"/>
              </a:spcBef>
              <a:spcAft>
                <a:spcPts val="0"/>
              </a:spcAft>
              <a:buSzPts val="1800"/>
              <a:buChar char="-"/>
            </a:pPr>
            <a:r>
              <a:rPr lang="ko" dirty="0"/>
              <a:t>개별적인 기업 대상의 주가 분석은 가능한 것으로 보임</a:t>
            </a:r>
            <a:endParaRPr dirty="0"/>
          </a:p>
          <a:p>
            <a:pPr marL="457200" lvl="0" indent="-342900" algn="l" rtl="0">
              <a:spcBef>
                <a:spcPts val="0"/>
              </a:spcBef>
              <a:spcAft>
                <a:spcPts val="0"/>
              </a:spcAft>
              <a:buSzPts val="1800"/>
              <a:buChar char="-"/>
            </a:pPr>
            <a:r>
              <a:rPr lang="ko" dirty="0"/>
              <a:t>KOSPI 등의 전반적 시장 데이터를 분석하는 방법론이 필요</a:t>
            </a:r>
            <a:endParaRPr dirty="0"/>
          </a:p>
        </p:txBody>
      </p:sp>
      <p:sp>
        <p:nvSpPr>
          <p:cNvPr id="3" name="TextBox 2">
            <a:extLst>
              <a:ext uri="{FF2B5EF4-FFF2-40B4-BE49-F238E27FC236}">
                <a16:creationId xmlns:a16="http://schemas.microsoft.com/office/drawing/2014/main" id="{5B401010-6AC7-4DEA-6AF0-186ED6317325}"/>
              </a:ext>
            </a:extLst>
          </p:cNvPr>
          <p:cNvSpPr txBox="1"/>
          <p:nvPr/>
        </p:nvSpPr>
        <p:spPr>
          <a:xfrm>
            <a:off x="2286000" y="2418901"/>
            <a:ext cx="4572000" cy="307777"/>
          </a:xfrm>
          <a:prstGeom prst="rect">
            <a:avLst/>
          </a:prstGeom>
          <a:noFill/>
        </p:spPr>
        <p:txBody>
          <a:bodyPr wrap="square">
            <a:spAutoFit/>
          </a:bodyPr>
          <a:lstStyle/>
          <a:p>
            <a:r>
              <a:rPr lang="ko-Kore-KR" altLang="en-US" b="0" dirty="0">
                <a:effectLst/>
              </a:rPr>
              <a:t> </a:t>
            </a:r>
            <a:endParaRPr lang="ko-Kore-KR"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참고문헌 </a:t>
            </a:r>
            <a:endParaRPr/>
          </a:p>
        </p:txBody>
      </p:sp>
      <p:sp>
        <p:nvSpPr>
          <p:cNvPr id="528" name="Google Shape;52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55000" lnSpcReduction="20000"/>
          </a:bodyPr>
          <a:lstStyle/>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Albrecht, J., Ramachandran, S., &amp; Winkler, C. 2020년. </a:t>
            </a:r>
            <a:r>
              <a:rPr lang="ko" sz="1100" i="1">
                <a:solidFill>
                  <a:schemeClr val="dk1"/>
                </a:solidFill>
              </a:rPr>
              <a:t>Blueprints for Text Analytics Using Python</a:t>
            </a:r>
            <a:r>
              <a:rPr lang="ko" sz="1100">
                <a:solidFill>
                  <a:schemeClr val="dk1"/>
                </a:solidFill>
              </a:rPr>
              <a:t>. O’Reilly Media, Inc.</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Chen, Chung-Chi, and Hiroya Takamura. 2025. </a:t>
            </a:r>
            <a:r>
              <a:rPr lang="ko" sz="1100" i="1">
                <a:solidFill>
                  <a:schemeClr val="dk1"/>
                </a:solidFill>
              </a:rPr>
              <a:t>Agent AI for Finance: From Financial Argument Mining to Agent-Based Modeling</a:t>
            </a:r>
            <a:r>
              <a:rPr lang="ko" sz="1100">
                <a:solidFill>
                  <a:schemeClr val="dk1"/>
                </a:solidFill>
              </a:rPr>
              <a:t>. SpringerBriefs in Intelligent Systems. Springer Nature Switzerland.</a:t>
            </a:r>
            <a:r>
              <a:rPr lang="ko" sz="1100">
                <a:solidFill>
                  <a:schemeClr val="dk1"/>
                </a:solidFill>
                <a:uFill>
                  <a:noFill/>
                </a:uFill>
                <a:hlinkClick r:id="rId3">
                  <a:extLst>
                    <a:ext uri="{A12FA001-AC4F-418D-AE19-62706E023703}">
                      <ahyp:hlinkClr xmlns:ahyp="http://schemas.microsoft.com/office/drawing/2018/hyperlinkcolor" val="tx"/>
                    </a:ext>
                  </a:extLst>
                </a:hlinkClick>
              </a:rPr>
              <a:t> </a:t>
            </a:r>
            <a:r>
              <a:rPr lang="ko" sz="1100" u="sng">
                <a:solidFill>
                  <a:schemeClr val="hlink"/>
                </a:solidFill>
                <a:hlinkClick r:id="rId3"/>
              </a:rPr>
              <a:t>https://doi.org/10.1007/978-3-031-94687-5</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Chen, Chung-Chi, Hen-Hsen Huang, and Hsin-Hsi Chen. 2021. </a:t>
            </a:r>
            <a:r>
              <a:rPr lang="ko" sz="1100" i="1">
                <a:solidFill>
                  <a:schemeClr val="dk1"/>
                </a:solidFill>
              </a:rPr>
              <a:t>From Opinion Mining to Financial Argument Mining</a:t>
            </a:r>
            <a:r>
              <a:rPr lang="ko" sz="1100">
                <a:solidFill>
                  <a:schemeClr val="dk1"/>
                </a:solidFill>
              </a:rPr>
              <a:t>. SpringerBriefs in Computer Science. Springer Singapore.</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hlink"/>
                </a:solidFill>
                <a:hlinkClick r:id="rId4"/>
              </a:rPr>
              <a:t>https://doi.org/10.1007/978-981-16-2881-8</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Corazza, Marco, René Garcia, Faisal Shah Khan, Davide La Torre, and Hatem Masri. 2024. </a:t>
            </a:r>
            <a:r>
              <a:rPr lang="ko" sz="1100" i="1">
                <a:solidFill>
                  <a:schemeClr val="dk1"/>
                </a:solidFill>
              </a:rPr>
              <a:t>Artificial Intelligence and Beyond for Finance</a:t>
            </a:r>
            <a:r>
              <a:rPr lang="ko" sz="1100">
                <a:solidFill>
                  <a:schemeClr val="dk1"/>
                </a:solidFill>
              </a:rPr>
              <a:t>. Vol. 15. Transformations in Banking, Finance and Regulation. WORLD SCIENTIFIC (EUROPE).</a:t>
            </a:r>
            <a:r>
              <a:rPr lang="ko" sz="1100">
                <a:solidFill>
                  <a:schemeClr val="dk1"/>
                </a:solidFill>
                <a:uFill>
                  <a:noFill/>
                </a:uFill>
                <a:hlinkClick r:id="rId5">
                  <a:extLst>
                    <a:ext uri="{A12FA001-AC4F-418D-AE19-62706E023703}">
                      <ahyp:hlinkClr xmlns:ahyp="http://schemas.microsoft.com/office/drawing/2018/hyperlinkcolor" val="tx"/>
                    </a:ext>
                  </a:extLst>
                </a:hlinkClick>
              </a:rPr>
              <a:t> </a:t>
            </a:r>
            <a:r>
              <a:rPr lang="ko" sz="1100" u="sng">
                <a:solidFill>
                  <a:schemeClr val="hlink"/>
                </a:solidFill>
                <a:hlinkClick r:id="rId5"/>
              </a:rPr>
              <a:t>https://doi.org/10.1142/q0449</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DR JIGNASHA SHAH DALAL, DR SANTHILATA K. V. 2025. </a:t>
            </a:r>
            <a:r>
              <a:rPr lang="ko" sz="1100" i="1">
                <a:solidFill>
                  <a:schemeClr val="dk1"/>
                </a:solidFill>
              </a:rPr>
              <a:t>ULTIMATE FINGPT FOR FINANCIAL ANALYSIS</a:t>
            </a:r>
            <a:r>
              <a:rPr lang="ko" sz="1100">
                <a:solidFill>
                  <a:schemeClr val="dk1"/>
                </a:solidFill>
              </a:rPr>
              <a:t>. ORANGE EDUCATION PVT LTD.</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Ehsan, Aqsa, Shaista Habib, and Arman Sohail. 2025. “Financial News Sentiment Analysis Using NLP and Machine Learning for Asset Price Prediction: A Systematic Review.” </a:t>
            </a:r>
            <a:r>
              <a:rPr lang="ko" sz="1100" i="1">
                <a:solidFill>
                  <a:schemeClr val="dk1"/>
                </a:solidFill>
              </a:rPr>
              <a:t>VFAST Transactions on Software Engineering</a:t>
            </a:r>
            <a:r>
              <a:rPr lang="ko" sz="1100">
                <a:solidFill>
                  <a:schemeClr val="dk1"/>
                </a:solidFill>
              </a:rPr>
              <a:t> 13 (3): 279–308.</a:t>
            </a:r>
            <a:r>
              <a:rPr lang="ko" sz="1100">
                <a:solidFill>
                  <a:schemeClr val="dk1"/>
                </a:solidFill>
                <a:uFill>
                  <a:noFill/>
                </a:uFill>
                <a:hlinkClick r:id="rId6">
                  <a:extLst>
                    <a:ext uri="{A12FA001-AC4F-418D-AE19-62706E023703}">
                      <ahyp:hlinkClr xmlns:ahyp="http://schemas.microsoft.com/office/drawing/2018/hyperlinkcolor" val="tx"/>
                    </a:ext>
                  </a:extLst>
                </a:hlinkClick>
              </a:rPr>
              <a:t> </a:t>
            </a:r>
            <a:r>
              <a:rPr lang="ko" sz="1100" u="sng">
                <a:solidFill>
                  <a:schemeClr val="hlink"/>
                </a:solidFill>
                <a:hlinkClick r:id="rId6"/>
              </a:rPr>
              <a:t>https://doi.org/10.21015/vtse.v13i3.2165</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Li, Jinfeng. n.d. </a:t>
            </a:r>
            <a:r>
              <a:rPr lang="ko" sz="1100" i="1">
                <a:solidFill>
                  <a:schemeClr val="dk1"/>
                </a:solidFill>
              </a:rPr>
              <a:t>Sentiment Analysis Advances</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Liu, Bing. 2007. </a:t>
            </a:r>
            <a:r>
              <a:rPr lang="ko" sz="1100" i="1">
                <a:solidFill>
                  <a:schemeClr val="dk1"/>
                </a:solidFill>
              </a:rPr>
              <a:t>Web Data Mining: Exploring Hyperlinks, Contents, and Usage Data</a:t>
            </a:r>
            <a:r>
              <a:rPr lang="ko" sz="1100">
                <a:solidFill>
                  <a:schemeClr val="dk1"/>
                </a:solidFill>
              </a:rPr>
              <a:t>. Data-Centric Systems and Applications. Springer.</a:t>
            </a:r>
            <a:endParaRPr sz="1100">
              <a:solidFill>
                <a:schemeClr val="dk1"/>
              </a:solidFill>
            </a:endParaRPr>
          </a:p>
          <a:p>
            <a:pPr marL="279400" lvl="0" indent="-279400" algn="l" rtl="0">
              <a:lnSpc>
                <a:spcPct val="135000"/>
              </a:lnSpc>
              <a:spcBef>
                <a:spcPts val="1100"/>
              </a:spcBef>
              <a:spcAft>
                <a:spcPts val="0"/>
              </a:spcAft>
              <a:buClr>
                <a:schemeClr val="dk1"/>
              </a:buClr>
              <a:buSzPct val="100000"/>
              <a:buFont typeface="Arial"/>
              <a:buNone/>
            </a:pPr>
            <a:r>
              <a:rPr lang="ko" sz="1100">
                <a:solidFill>
                  <a:schemeClr val="dk1"/>
                </a:solidFill>
              </a:rPr>
              <a:t>Liu, Bing. 2012. </a:t>
            </a:r>
            <a:r>
              <a:rPr lang="ko" sz="1100" i="1">
                <a:solidFill>
                  <a:schemeClr val="dk1"/>
                </a:solidFill>
              </a:rPr>
              <a:t>Sentiment Analysis and Opinion Mining</a:t>
            </a:r>
            <a:r>
              <a:rPr lang="ko" sz="1100">
                <a:solidFill>
                  <a:schemeClr val="dk1"/>
                </a:solidFill>
              </a:rPr>
              <a:t>. Synthesis Lectures on Human Language Technologies Ser. Morgan &amp; Claypool Publishers.</a:t>
            </a:r>
            <a:endParaRPr sz="1100">
              <a:solidFill>
                <a:schemeClr val="dk1"/>
              </a:solidFill>
            </a:endParaRPr>
          </a:p>
          <a:p>
            <a:pPr marL="279400" lvl="0" indent="-279400" algn="l" rtl="0">
              <a:lnSpc>
                <a:spcPct val="135000"/>
              </a:lnSpc>
              <a:spcBef>
                <a:spcPts val="1100"/>
              </a:spcBef>
              <a:spcAft>
                <a:spcPts val="0"/>
              </a:spcAft>
              <a:buClr>
                <a:schemeClr val="dk1"/>
              </a:buClr>
              <a:buSzPct val="100000"/>
              <a:buFont typeface="Arial"/>
              <a:buNone/>
            </a:pPr>
            <a:r>
              <a:rPr lang="ko" sz="1100">
                <a:solidFill>
                  <a:schemeClr val="dk1"/>
                </a:solidFill>
              </a:rPr>
              <a:t>Liu, Bing. 2015. </a:t>
            </a:r>
            <a:r>
              <a:rPr lang="ko" sz="1100" i="1">
                <a:solidFill>
                  <a:schemeClr val="dk1"/>
                </a:solidFill>
              </a:rPr>
              <a:t>Sentiment Analysis: Mining Opinions, Sentiments, and Emotions</a:t>
            </a:r>
            <a:r>
              <a:rPr lang="ko" sz="1100">
                <a:solidFill>
                  <a:schemeClr val="dk1"/>
                </a:solidFill>
              </a:rPr>
              <a:t>. First published. Cambridge University Press.</a:t>
            </a:r>
            <a:r>
              <a:rPr lang="ko" sz="1100">
                <a:solidFill>
                  <a:schemeClr val="dk1"/>
                </a:solidFill>
                <a:uFill>
                  <a:noFill/>
                </a:uFill>
                <a:hlinkClick r:id="rId7">
                  <a:extLst>
                    <a:ext uri="{A12FA001-AC4F-418D-AE19-62706E023703}">
                      <ahyp:hlinkClr xmlns:ahyp="http://schemas.microsoft.com/office/drawing/2018/hyperlinkcolor" val="tx"/>
                    </a:ext>
                  </a:extLst>
                </a:hlinkClick>
              </a:rPr>
              <a:t> </a:t>
            </a:r>
            <a:r>
              <a:rPr lang="ko" sz="1100" u="sng">
                <a:solidFill>
                  <a:schemeClr val="hlink"/>
                </a:solidFill>
                <a:hlinkClick r:id="rId7"/>
              </a:rPr>
              <a:t>https://doi.org/10.1017/CBO9781139084789</a:t>
            </a:r>
            <a:r>
              <a:rPr lang="ko" sz="1100">
                <a:solidFill>
                  <a:schemeClr val="dk1"/>
                </a:solidFill>
              </a:rPr>
              <a:t>.</a:t>
            </a:r>
            <a:endParaRPr sz="1100">
              <a:solidFill>
                <a:schemeClr val="dk1"/>
              </a:solidFill>
            </a:endParaRPr>
          </a:p>
          <a:p>
            <a:pPr marL="279400" lvl="0" indent="-279400" algn="l" rtl="0">
              <a:lnSpc>
                <a:spcPct val="135000"/>
              </a:lnSpc>
              <a:spcBef>
                <a:spcPts val="1100"/>
              </a:spcBef>
              <a:spcAft>
                <a:spcPts val="0"/>
              </a:spcAft>
              <a:buClr>
                <a:schemeClr val="dk1"/>
              </a:buClr>
              <a:buSzPct val="100000"/>
              <a:buFont typeface="Arial"/>
              <a:buNone/>
            </a:pPr>
            <a:r>
              <a:rPr lang="ko" sz="1100">
                <a:solidFill>
                  <a:schemeClr val="dk1"/>
                </a:solidFill>
              </a:rPr>
              <a:t>Liu, Bing. 2020. </a:t>
            </a:r>
            <a:r>
              <a:rPr lang="ko" sz="1100" i="1">
                <a:solidFill>
                  <a:schemeClr val="dk1"/>
                </a:solidFill>
              </a:rPr>
              <a:t>Sentiment Analysis: Mining Opinions, Sentiments, and Emotions 2nd</a:t>
            </a:r>
            <a:r>
              <a:rPr lang="ko" sz="1100">
                <a:solidFill>
                  <a:schemeClr val="dk1"/>
                </a:solidFill>
              </a:rPr>
              <a:t>. 2nd ed. Cambridge University Press.</a:t>
            </a:r>
            <a:r>
              <a:rPr lang="ko" sz="1100">
                <a:solidFill>
                  <a:schemeClr val="dk1"/>
                </a:solidFill>
                <a:uFill>
                  <a:noFill/>
                </a:uFill>
                <a:hlinkClick r:id="rId8">
                  <a:extLst>
                    <a:ext uri="{A12FA001-AC4F-418D-AE19-62706E023703}">
                      <ahyp:hlinkClr xmlns:ahyp="http://schemas.microsoft.com/office/drawing/2018/hyperlinkcolor" val="tx"/>
                    </a:ext>
                  </a:extLst>
                </a:hlinkClick>
              </a:rPr>
              <a:t> </a:t>
            </a:r>
            <a:r>
              <a:rPr lang="ko" sz="1100" u="sng">
                <a:solidFill>
                  <a:schemeClr val="hlink"/>
                </a:solidFill>
                <a:hlinkClick r:id="rId8"/>
              </a:rPr>
              <a:t>https://doi.org/10.1017/9781108639286</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Mitra, Gautam. 2016년. </a:t>
            </a:r>
            <a:r>
              <a:rPr lang="ko" sz="1100" i="1">
                <a:solidFill>
                  <a:schemeClr val="dk1"/>
                </a:solidFill>
              </a:rPr>
              <a:t>Handbook of Sentiment Analysis in Finance</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r>
              <a:rPr lang="ko" sz="1100">
                <a:solidFill>
                  <a:schemeClr val="dk1"/>
                </a:solidFill>
              </a:rPr>
              <a:t>Kumar, Gourav, Sanjeev Jain, and Uday Pratap Singh. 2021. “Stock Market Forecasting Using Computational Intelligence: A Survey.” </a:t>
            </a:r>
            <a:r>
              <a:rPr lang="ko" sz="1100" i="1">
                <a:solidFill>
                  <a:schemeClr val="dk1"/>
                </a:solidFill>
              </a:rPr>
              <a:t>Archives of Computational Methods in Engineering</a:t>
            </a:r>
            <a:r>
              <a:rPr lang="ko" sz="1100">
                <a:solidFill>
                  <a:schemeClr val="dk1"/>
                </a:solidFill>
              </a:rPr>
              <a:t> 28 (3): 1069–101.</a:t>
            </a:r>
            <a:r>
              <a:rPr lang="ko" sz="1100">
                <a:solidFill>
                  <a:schemeClr val="dk1"/>
                </a:solidFill>
                <a:uFill>
                  <a:noFill/>
                </a:uFill>
                <a:hlinkClick r:id="rId9">
                  <a:extLst>
                    <a:ext uri="{A12FA001-AC4F-418D-AE19-62706E023703}">
                      <ahyp:hlinkClr xmlns:ahyp="http://schemas.microsoft.com/office/drawing/2018/hyperlinkcolor" val="tx"/>
                    </a:ext>
                  </a:extLst>
                </a:hlinkClick>
              </a:rPr>
              <a:t> </a:t>
            </a:r>
            <a:r>
              <a:rPr lang="ko" sz="1100" u="sng">
                <a:solidFill>
                  <a:schemeClr val="hlink"/>
                </a:solidFill>
                <a:hlinkClick r:id="rId9"/>
              </a:rPr>
              <a:t>https://doi.org/10.1007/s11831-020-09413-5</a:t>
            </a:r>
            <a:r>
              <a:rPr lang="ko" sz="1100">
                <a:solidFill>
                  <a:schemeClr val="dk1"/>
                </a:solidFill>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34" name="Google Shape;534;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279400" lvl="0" indent="-279400" algn="l" rtl="0">
              <a:lnSpc>
                <a:spcPct val="135000"/>
              </a:lnSpc>
              <a:spcBef>
                <a:spcPts val="0"/>
              </a:spcBef>
              <a:spcAft>
                <a:spcPts val="0"/>
              </a:spcAft>
              <a:buNone/>
            </a:pPr>
            <a:r>
              <a:rPr lang="ko" sz="1100">
                <a:solidFill>
                  <a:schemeClr val="dk1"/>
                </a:solidFill>
              </a:rPr>
              <a:t>Meredith, Dale. 2024. </a:t>
            </a:r>
            <a:r>
              <a:rPr lang="ko" sz="1100" i="1">
                <a:solidFill>
                  <a:schemeClr val="dk1"/>
                </a:solidFill>
              </a:rPr>
              <a:t>The OSINT Handbook: A Practical Guide to Gathering and Analyzing Online Information</a:t>
            </a:r>
            <a:r>
              <a:rPr lang="ko" sz="1100">
                <a:solidFill>
                  <a:schemeClr val="dk1"/>
                </a:solidFill>
              </a:rPr>
              <a:t>. 1st ed. Packt Publishing Limited.</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Mitra, Gautam. 2016. </a:t>
            </a:r>
            <a:r>
              <a:rPr lang="ko" sz="1100" i="1">
                <a:solidFill>
                  <a:schemeClr val="dk1"/>
                </a:solidFill>
              </a:rPr>
              <a:t>Handbook of Sentiment Analysis in Finance</a:t>
            </a:r>
            <a:r>
              <a:rPr lang="ko" sz="1100">
                <a:solidFill>
                  <a:schemeClr val="dk1"/>
                </a:solidFill>
              </a:rPr>
              <a:t>. 2nd ed. John Wiley &amp; Sons.</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Poria, Soujanya, Devamanyu Hazarika, Navonil Majumder, and Rada Mihalcea. 2020. </a:t>
            </a:r>
            <a:r>
              <a:rPr lang="ko" sz="1100" i="1">
                <a:solidFill>
                  <a:schemeClr val="dk1"/>
                </a:solidFill>
              </a:rPr>
              <a:t>Beneath the Tip of the Iceberg: Current Challenges and New Directions in Sentiment Analysis Research</a:t>
            </a:r>
            <a:r>
              <a:rPr lang="ko" sz="1100">
                <a:solidFill>
                  <a:schemeClr val="dk1"/>
                </a:solidFill>
              </a:rPr>
              <a:t>. November 16.</a:t>
            </a:r>
            <a:r>
              <a:rPr lang="ko" sz="1100">
                <a:solidFill>
                  <a:schemeClr val="dk1"/>
                </a:solidFill>
                <a:uFill>
                  <a:noFill/>
                </a:uFill>
                <a:hlinkClick r:id="rId3">
                  <a:extLst>
                    <a:ext uri="{A12FA001-AC4F-418D-AE19-62706E023703}">
                      <ahyp:hlinkClr xmlns:ahyp="http://schemas.microsoft.com/office/drawing/2018/hyperlinkcolor" val="tx"/>
                    </a:ext>
                  </a:extLst>
                </a:hlinkClick>
              </a:rPr>
              <a:t> </a:t>
            </a:r>
            <a:r>
              <a:rPr lang="ko" sz="1100" u="sng">
                <a:solidFill>
                  <a:schemeClr val="accent5"/>
                </a:solidFill>
                <a:hlinkClick r:id="rId3">
                  <a:extLst>
                    <a:ext uri="{A12FA001-AC4F-418D-AE19-62706E023703}">
                      <ahyp:hlinkClr xmlns:ahyp="http://schemas.microsoft.com/office/drawing/2018/hyperlinkcolor" val="tx"/>
                    </a:ext>
                  </a:extLst>
                </a:hlinkClick>
              </a:rPr>
              <a:t>https://doi.org/10.48550/arXiv.2005.00357</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Preis, Tobias, Helen Susannah Moat, and H. Eugene Stanley. 2013. “Quantifying Trading Behavior in Financial Markets Using Google Trends.” </a:t>
            </a:r>
            <a:r>
              <a:rPr lang="ko" sz="1100" i="1">
                <a:solidFill>
                  <a:schemeClr val="dk1"/>
                </a:solidFill>
              </a:rPr>
              <a:t>Scientific Reports</a:t>
            </a:r>
            <a:r>
              <a:rPr lang="ko" sz="1100">
                <a:solidFill>
                  <a:schemeClr val="dk1"/>
                </a:solidFill>
              </a:rPr>
              <a:t> 3 (1): 1684.</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accent5"/>
                </a:solidFill>
                <a:hlinkClick r:id="rId4">
                  <a:extLst>
                    <a:ext uri="{A12FA001-AC4F-418D-AE19-62706E023703}">
                      <ahyp:hlinkClr xmlns:ahyp="http://schemas.microsoft.com/office/drawing/2018/hyperlinkcolor" val="tx"/>
                    </a:ext>
                  </a:extLst>
                </a:hlinkClick>
              </a:rPr>
              <a:t>https://doi.org/10.1038/srep01684</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Raol, Jitendra R., S. Sethu Selvi, Sudesh K. Kashyap, and Ailneni Sanketh. 2025. </a:t>
            </a:r>
            <a:r>
              <a:rPr lang="ko" sz="1100" i="1">
                <a:solidFill>
                  <a:schemeClr val="dk1"/>
                </a:solidFill>
              </a:rPr>
              <a:t>Data Fusion Mathematics: Theory and Practice</a:t>
            </a:r>
            <a:r>
              <a:rPr lang="ko" sz="1100">
                <a:solidFill>
                  <a:schemeClr val="dk1"/>
                </a:solidFill>
              </a:rPr>
              <a:t>. 2nd ed. CRC Press.</a:t>
            </a:r>
            <a:r>
              <a:rPr lang="ko" sz="1100">
                <a:solidFill>
                  <a:schemeClr val="dk1"/>
                </a:solidFill>
                <a:uFill>
                  <a:noFill/>
                </a:uFill>
                <a:hlinkClick r:id="rId5">
                  <a:extLst>
                    <a:ext uri="{A12FA001-AC4F-418D-AE19-62706E023703}">
                      <ahyp:hlinkClr xmlns:ahyp="http://schemas.microsoft.com/office/drawing/2018/hyperlinkcolor" val="tx"/>
                    </a:ext>
                  </a:extLst>
                </a:hlinkClick>
              </a:rPr>
              <a:t> </a:t>
            </a:r>
            <a:r>
              <a:rPr lang="ko" sz="1100" u="sng">
                <a:solidFill>
                  <a:schemeClr val="accent5"/>
                </a:solidFill>
                <a:hlinkClick r:id="rId5">
                  <a:extLst>
                    <a:ext uri="{A12FA001-AC4F-418D-AE19-62706E023703}">
                      <ahyp:hlinkClr xmlns:ahyp="http://schemas.microsoft.com/office/drawing/2018/hyperlinkcolor" val="tx"/>
                    </a:ext>
                  </a:extLst>
                </a:hlinkClick>
              </a:rPr>
              <a:t>https://doi.org/10.1201/9781003560265</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Ramsay, Allan. 2023. </a:t>
            </a:r>
            <a:r>
              <a:rPr lang="ko" sz="1100" i="1">
                <a:solidFill>
                  <a:schemeClr val="dk1"/>
                </a:solidFill>
              </a:rPr>
              <a:t>Machine Learning for Emotion Analysis in Python: Build AI-Powered Tools for Analyzing Emotion Using Natural Language Processing and Machine Learning</a:t>
            </a:r>
            <a:r>
              <a:rPr lang="ko" sz="1100">
                <a:solidFill>
                  <a:schemeClr val="dk1"/>
                </a:solidFill>
              </a:rPr>
              <a:t>. 1st ed. With Tariq Ahmad. Packt Publishing Limited.</a:t>
            </a:r>
            <a:endParaRPr sz="1100">
              <a:solidFill>
                <a:schemeClr val="dk1"/>
              </a:solidFill>
            </a:endParaRPr>
          </a:p>
          <a:p>
            <a:pPr marL="0" lvl="0" indent="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Sagala, Tommy Wijaya, Mei Silviana Saputri, Rahmad Mahendra, and Indra Budi. 2020. “Stock Price Movement Prediction Using Technical Analysis and Sentiment Analysis.” </a:t>
            </a:r>
            <a:r>
              <a:rPr lang="ko" sz="1100" i="1">
                <a:solidFill>
                  <a:schemeClr val="dk1"/>
                </a:solidFill>
              </a:rPr>
              <a:t>Proceedings of the 2020 2nd Asia Pacific Information Technology Conference</a:t>
            </a:r>
            <a:r>
              <a:rPr lang="ko" sz="1100">
                <a:solidFill>
                  <a:schemeClr val="dk1"/>
                </a:solidFill>
              </a:rPr>
              <a:t>, January 17, 123–27.</a:t>
            </a:r>
            <a:r>
              <a:rPr lang="ko" sz="1100">
                <a:solidFill>
                  <a:schemeClr val="dk1"/>
                </a:solidFill>
                <a:uFill>
                  <a:noFill/>
                </a:uFill>
                <a:hlinkClick r:id="rId6">
                  <a:extLst>
                    <a:ext uri="{A12FA001-AC4F-418D-AE19-62706E023703}">
                      <ahyp:hlinkClr xmlns:ahyp="http://schemas.microsoft.com/office/drawing/2018/hyperlinkcolor" val="tx"/>
                    </a:ext>
                  </a:extLst>
                </a:hlinkClick>
              </a:rPr>
              <a:t> </a:t>
            </a:r>
            <a:r>
              <a:rPr lang="ko" sz="1100" u="sng">
                <a:solidFill>
                  <a:schemeClr val="accent5"/>
                </a:solidFill>
                <a:hlinkClick r:id="rId6">
                  <a:extLst>
                    <a:ext uri="{A12FA001-AC4F-418D-AE19-62706E023703}">
                      <ahyp:hlinkClr xmlns:ahyp="http://schemas.microsoft.com/office/drawing/2018/hyperlinkcolor" val="tx"/>
                    </a:ext>
                  </a:extLst>
                </a:hlinkClick>
              </a:rPr>
              <a:t>https://doi.org/10.1145/3379310.3381045</a:t>
            </a:r>
            <a:r>
              <a:rPr lang="ko" sz="1100">
                <a:solidFill>
                  <a:schemeClr val="dk1"/>
                </a:solidFill>
              </a:rPr>
              <a:t>.</a:t>
            </a:r>
            <a:endParaRPr sz="1100">
              <a:solidFill>
                <a:schemeClr val="dk1"/>
              </a:solidFill>
            </a:endParaRPr>
          </a:p>
          <a:p>
            <a:pPr marL="0" lvl="0" indent="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Stewart, Dominic. 2010. </a:t>
            </a:r>
            <a:r>
              <a:rPr lang="ko" sz="1100" i="1">
                <a:solidFill>
                  <a:schemeClr val="dk1"/>
                </a:solidFill>
              </a:rPr>
              <a:t>Semantic Prosody: A Critical Evaluation</a:t>
            </a:r>
            <a:r>
              <a:rPr lang="ko" sz="1100">
                <a:solidFill>
                  <a:schemeClr val="dk1"/>
                </a:solidFill>
              </a:rPr>
              <a:t>. Routledge Advances in Corpus Linguistics 9. Taylor &amp; Francis Group.</a:t>
            </a:r>
            <a:endParaRPr sz="1100">
              <a:solidFill>
                <a:schemeClr val="dk1"/>
              </a:solidFill>
            </a:endParaRPr>
          </a:p>
          <a:p>
            <a:pPr marL="279400" lvl="0" indent="-279400" algn="l" rtl="0">
              <a:lnSpc>
                <a:spcPct val="135000"/>
              </a:lnSpc>
              <a:spcBef>
                <a:spcPts val="1100"/>
              </a:spcBef>
              <a:spcAft>
                <a:spcPts val="0"/>
              </a:spcAft>
              <a:buNone/>
            </a:pPr>
            <a:r>
              <a:rPr lang="ko" sz="1100">
                <a:solidFill>
                  <a:schemeClr val="dk1"/>
                </a:solidFill>
              </a:rPr>
              <a:t>Suzuki, Joe. 2023. </a:t>
            </a:r>
            <a:r>
              <a:rPr lang="ko" sz="1100" i="1">
                <a:solidFill>
                  <a:schemeClr val="dk1"/>
                </a:solidFill>
              </a:rPr>
              <a:t>WAIC and WBIC with Python Stan: 100 Exercises for Building Logic</a:t>
            </a:r>
            <a:r>
              <a:rPr lang="ko" sz="1100">
                <a:solidFill>
                  <a:schemeClr val="dk1"/>
                </a:solidFill>
              </a:rPr>
              <a:t>. Springer Nature Singapore.</a:t>
            </a:r>
            <a:r>
              <a:rPr lang="ko" sz="1100">
                <a:solidFill>
                  <a:schemeClr val="dk1"/>
                </a:solidFill>
                <a:uFill>
                  <a:noFill/>
                </a:uFill>
                <a:hlinkClick r:id="rId7">
                  <a:extLst>
                    <a:ext uri="{A12FA001-AC4F-418D-AE19-62706E023703}">
                      <ahyp:hlinkClr xmlns:ahyp="http://schemas.microsoft.com/office/drawing/2018/hyperlinkcolor" val="tx"/>
                    </a:ext>
                  </a:extLst>
                </a:hlinkClick>
              </a:rPr>
              <a:t> </a:t>
            </a:r>
            <a:r>
              <a:rPr lang="ko" sz="1100" u="sng">
                <a:solidFill>
                  <a:schemeClr val="hlink"/>
                </a:solidFill>
                <a:hlinkClick r:id="rId7"/>
              </a:rPr>
              <a:t>https://doi.org/10.1007/978-981-99-3841-4</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Van Der Post, Hayden. 2023. </a:t>
            </a:r>
            <a:r>
              <a:rPr lang="ko" sz="1100" i="1">
                <a:solidFill>
                  <a:schemeClr val="dk1"/>
                </a:solidFill>
              </a:rPr>
              <a:t>Sentiment Analysis in Trading: Python’s Perspective on Market Emotions: Sentiment Analysis in Quantitative Finance</a:t>
            </a:r>
            <a:r>
              <a:rPr lang="ko" sz="1100">
                <a:solidFill>
                  <a:schemeClr val="dk1"/>
                </a:solidFill>
              </a:rPr>
              <a:t>. Reactive Publishing.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article</a:t>
            </a:r>
            <a:endParaRPr/>
          </a:p>
        </p:txBody>
      </p:sp>
      <p:sp>
        <p:nvSpPr>
          <p:cNvPr id="540" name="Google Shape;54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279400" lvl="0" indent="-279400" algn="l" rtl="0">
              <a:lnSpc>
                <a:spcPct val="135000"/>
              </a:lnSpc>
              <a:spcBef>
                <a:spcPts val="0"/>
              </a:spcBef>
              <a:spcAft>
                <a:spcPts val="0"/>
              </a:spcAft>
              <a:buNone/>
            </a:pPr>
            <a:r>
              <a:rPr lang="ko" sz="1100">
                <a:solidFill>
                  <a:schemeClr val="dk1"/>
                </a:solidFill>
              </a:rPr>
              <a:t>Bagozzi, R. P., M. Gopinath, and P. U. Nyer. 1999. “The Role of Emotions in Marketing.” </a:t>
            </a:r>
            <a:r>
              <a:rPr lang="ko" sz="1100" i="1">
                <a:solidFill>
                  <a:schemeClr val="dk1"/>
                </a:solidFill>
              </a:rPr>
              <a:t>Journal of the Academy of Marketing Science</a:t>
            </a:r>
            <a:r>
              <a:rPr lang="ko" sz="1100">
                <a:solidFill>
                  <a:schemeClr val="dk1"/>
                </a:solidFill>
              </a:rPr>
              <a:t> 27 (2): 184–206.</a:t>
            </a:r>
            <a:r>
              <a:rPr lang="ko" sz="1100">
                <a:solidFill>
                  <a:schemeClr val="dk1"/>
                </a:solidFill>
                <a:uFill>
                  <a:noFill/>
                </a:uFill>
                <a:hlinkClick r:id="rId3">
                  <a:extLst>
                    <a:ext uri="{A12FA001-AC4F-418D-AE19-62706E023703}">
                      <ahyp:hlinkClr xmlns:ahyp="http://schemas.microsoft.com/office/drawing/2018/hyperlinkcolor" val="tx"/>
                    </a:ext>
                  </a:extLst>
                </a:hlinkClick>
              </a:rPr>
              <a:t> </a:t>
            </a:r>
            <a:r>
              <a:rPr lang="ko" sz="1100" u="sng">
                <a:solidFill>
                  <a:schemeClr val="hlink"/>
                </a:solidFill>
                <a:hlinkClick r:id="rId3"/>
              </a:rPr>
              <a:t>https://doi.org/10.1177/0092070399272005</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Kaur, Chhinder, and Anand Sharma. 2020. “Social Issues Sentiment Analysis Using Python.” </a:t>
            </a:r>
            <a:r>
              <a:rPr lang="ko" sz="1100" i="1">
                <a:solidFill>
                  <a:schemeClr val="dk1"/>
                </a:solidFill>
              </a:rPr>
              <a:t>2020 5th International Conference on Computing, Communication and Security (ICCCS)</a:t>
            </a:r>
            <a:r>
              <a:rPr lang="ko" sz="1100">
                <a:solidFill>
                  <a:schemeClr val="dk1"/>
                </a:solidFill>
              </a:rPr>
              <a:t>, October 14, 1–6.</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u="sng">
                <a:solidFill>
                  <a:schemeClr val="hlink"/>
                </a:solidFill>
                <a:hlinkClick r:id="rId4"/>
              </a:rPr>
              <a:t>https://doi.org/10.1109/ICCCS49678.2020.9277251</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Kirtac, Kemal, and Guido Germano. 2024. “Sentiment Trading with Large Language Models.” </a:t>
            </a:r>
            <a:r>
              <a:rPr lang="ko" sz="1100" i="1">
                <a:solidFill>
                  <a:schemeClr val="dk1"/>
                </a:solidFill>
              </a:rPr>
              <a:t>Finance Research Letters</a:t>
            </a:r>
            <a:r>
              <a:rPr lang="ko" sz="1100">
                <a:solidFill>
                  <a:schemeClr val="dk1"/>
                </a:solidFill>
              </a:rPr>
              <a:t> 62 (April): 105227.</a:t>
            </a:r>
            <a:r>
              <a:rPr lang="ko" sz="1100">
                <a:solidFill>
                  <a:schemeClr val="dk1"/>
                </a:solidFill>
                <a:uFill>
                  <a:noFill/>
                </a:uFill>
                <a:hlinkClick r:id="rId5">
                  <a:extLst>
                    <a:ext uri="{A12FA001-AC4F-418D-AE19-62706E023703}">
                      <ahyp:hlinkClr xmlns:ahyp="http://schemas.microsoft.com/office/drawing/2018/hyperlinkcolor" val="tx"/>
                    </a:ext>
                  </a:extLst>
                </a:hlinkClick>
              </a:rPr>
              <a:t> </a:t>
            </a:r>
            <a:r>
              <a:rPr lang="ko" sz="1100" u="sng">
                <a:solidFill>
                  <a:schemeClr val="hlink"/>
                </a:solidFill>
                <a:hlinkClick r:id="rId5"/>
              </a:rPr>
              <a:t>https://doi.org/10.1016/j.frl.2024.105227</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Kumar, Gourav, Sanjeev Jain, and Uday Pratap Singh. 2021. “Stock Market Forecasting Using Computational Intelligence: A Survey.” </a:t>
            </a:r>
            <a:r>
              <a:rPr lang="ko" sz="1100" i="1">
                <a:solidFill>
                  <a:schemeClr val="dk1"/>
                </a:solidFill>
              </a:rPr>
              <a:t>Archives of Computational Methods in Engineering</a:t>
            </a:r>
            <a:r>
              <a:rPr lang="ko" sz="1100">
                <a:solidFill>
                  <a:schemeClr val="dk1"/>
                </a:solidFill>
              </a:rPr>
              <a:t> 28 (3): 1069–101.</a:t>
            </a:r>
            <a:r>
              <a:rPr lang="ko" sz="1100">
                <a:solidFill>
                  <a:schemeClr val="dk1"/>
                </a:solidFill>
                <a:uFill>
                  <a:noFill/>
                </a:uFill>
                <a:hlinkClick r:id="rId6">
                  <a:extLst>
                    <a:ext uri="{A12FA001-AC4F-418D-AE19-62706E023703}">
                      <ahyp:hlinkClr xmlns:ahyp="http://schemas.microsoft.com/office/drawing/2018/hyperlinkcolor" val="tx"/>
                    </a:ext>
                  </a:extLst>
                </a:hlinkClick>
              </a:rPr>
              <a:t> </a:t>
            </a:r>
            <a:r>
              <a:rPr lang="ko" sz="1100" u="sng">
                <a:solidFill>
                  <a:schemeClr val="accent5"/>
                </a:solidFill>
                <a:hlinkClick r:id="rId6">
                  <a:extLst>
                    <a:ext uri="{A12FA001-AC4F-418D-AE19-62706E023703}">
                      <ahyp:hlinkClr xmlns:ahyp="http://schemas.microsoft.com/office/drawing/2018/hyperlinkcolor" val="tx"/>
                    </a:ext>
                  </a:extLst>
                </a:hlinkClick>
              </a:rPr>
              <a:t>https://doi.org/10.1007/s11831-020-09413-5</a:t>
            </a:r>
            <a:r>
              <a:rPr lang="ko" sz="1100">
                <a:solidFill>
                  <a:schemeClr val="dk1"/>
                </a:solidFill>
              </a:rPr>
              <a:t>.</a:t>
            </a:r>
            <a:endParaRPr sz="1100">
              <a:solidFill>
                <a:schemeClr val="dk1"/>
              </a:solidFill>
            </a:endParaRPr>
          </a:p>
          <a:p>
            <a:pPr marL="279400" lvl="0" indent="-279400" algn="l" rtl="0">
              <a:lnSpc>
                <a:spcPct val="135000"/>
              </a:lnSpc>
              <a:spcBef>
                <a:spcPts val="1100"/>
              </a:spcBef>
              <a:spcAft>
                <a:spcPts val="0"/>
              </a:spcAft>
              <a:buNone/>
            </a:pPr>
            <a:r>
              <a:rPr lang="ko" sz="1100">
                <a:solidFill>
                  <a:schemeClr val="dk1"/>
                </a:solidFill>
              </a:rPr>
              <a:t>Mino, Domenica, and Cillian Williamson. 2025. </a:t>
            </a:r>
            <a:r>
              <a:rPr lang="ko" sz="1100" i="1">
                <a:solidFill>
                  <a:schemeClr val="dk1"/>
                </a:solidFill>
              </a:rPr>
              <a:t>Sentiment and Volatility in Financial Markets: A Review of BERT and GARCH Applications during Geopolitical Crises</a:t>
            </a:r>
            <a:r>
              <a:rPr lang="ko" sz="1100">
                <a:solidFill>
                  <a:schemeClr val="dk1"/>
                </a:solidFill>
              </a:rPr>
              <a:t>. October 18.</a:t>
            </a:r>
            <a:r>
              <a:rPr lang="ko" sz="1100">
                <a:solidFill>
                  <a:schemeClr val="dk1"/>
                </a:solidFill>
                <a:uFill>
                  <a:noFill/>
                </a:uFill>
                <a:hlinkClick r:id="rId7">
                  <a:extLst>
                    <a:ext uri="{A12FA001-AC4F-418D-AE19-62706E023703}">
                      <ahyp:hlinkClr xmlns:ahyp="http://schemas.microsoft.com/office/drawing/2018/hyperlinkcolor" val="tx"/>
                    </a:ext>
                  </a:extLst>
                </a:hlinkClick>
              </a:rPr>
              <a:t> </a:t>
            </a:r>
            <a:r>
              <a:rPr lang="ko" sz="1100" u="sng">
                <a:solidFill>
                  <a:schemeClr val="hlink"/>
                </a:solidFill>
                <a:hlinkClick r:id="rId7"/>
              </a:rPr>
              <a:t>https://doi.org/10.48550/arXiv.2510.16503</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Clr>
                <a:schemeClr val="dk1"/>
              </a:buClr>
              <a:buSzPct val="100000"/>
              <a:buFont typeface="Arial"/>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Sagala, Tommy Wijaya, Mei Silviana Saputri, Rahmad Mahendra, and Indra Budi. 2020. “Stock Price Movement Prediction Using Technical Analysis and Sentiment Analysis.” </a:t>
            </a:r>
            <a:r>
              <a:rPr lang="ko" sz="1100" i="1">
                <a:solidFill>
                  <a:schemeClr val="dk1"/>
                </a:solidFill>
              </a:rPr>
              <a:t>Proceedings of the 2020 2nd Asia Pacific Information Technology Conference</a:t>
            </a:r>
            <a:r>
              <a:rPr lang="ko" sz="1100">
                <a:solidFill>
                  <a:schemeClr val="dk1"/>
                </a:solidFill>
              </a:rPr>
              <a:t>, January 17, 123–27.</a:t>
            </a:r>
            <a:r>
              <a:rPr lang="ko" sz="1100">
                <a:solidFill>
                  <a:schemeClr val="dk1"/>
                </a:solidFill>
                <a:uFill>
                  <a:noFill/>
                </a:uFill>
                <a:hlinkClick r:id="rId8">
                  <a:extLst>
                    <a:ext uri="{A12FA001-AC4F-418D-AE19-62706E023703}">
                      <ahyp:hlinkClr xmlns:ahyp="http://schemas.microsoft.com/office/drawing/2018/hyperlinkcolor" val="tx"/>
                    </a:ext>
                  </a:extLst>
                </a:hlinkClick>
              </a:rPr>
              <a:t> </a:t>
            </a:r>
            <a:r>
              <a:rPr lang="ko" sz="1100" u="sng">
                <a:solidFill>
                  <a:schemeClr val="hlink"/>
                </a:solidFill>
                <a:hlinkClick r:id="rId8"/>
              </a:rPr>
              <a:t>https://doi.org/10.1145/3379310.3381045</a:t>
            </a:r>
            <a:r>
              <a:rPr lang="ko" sz="1100">
                <a:solidFill>
                  <a:schemeClr val="dk1"/>
                </a:solidFill>
              </a:rPr>
              <a:t>.</a:t>
            </a:r>
            <a:endParaRPr sz="1100">
              <a:solidFill>
                <a:schemeClr val="dk1"/>
              </a:solidFill>
            </a:endParaRPr>
          </a:p>
          <a:p>
            <a:pPr marL="279400" lvl="0" indent="-279400" algn="l" rtl="0">
              <a:lnSpc>
                <a:spcPct val="135000"/>
              </a:lnSpc>
              <a:spcBef>
                <a:spcPts val="0"/>
              </a:spcBef>
              <a:spcAft>
                <a:spcPts val="0"/>
              </a:spcAft>
              <a:buNone/>
            </a:pPr>
            <a:endParaRPr sz="1100">
              <a:solidFill>
                <a:schemeClr val="dk1"/>
              </a:solidFill>
            </a:endParaRPr>
          </a:p>
          <a:p>
            <a:pPr marL="279400" lvl="0" indent="-279400" algn="l" rtl="0">
              <a:lnSpc>
                <a:spcPct val="135000"/>
              </a:lnSpc>
              <a:spcBef>
                <a:spcPts val="0"/>
              </a:spcBef>
              <a:spcAft>
                <a:spcPts val="0"/>
              </a:spcAft>
              <a:buNone/>
            </a:pPr>
            <a:r>
              <a:rPr lang="ko" sz="1100">
                <a:solidFill>
                  <a:schemeClr val="dk1"/>
                </a:solidFill>
              </a:rPr>
              <a:t>Zhang, Alex L., Tim Kraska, and Omar Khattab. 2025. “Recursive Language Models.” arXiv:2512.24601. Preprint, arXiv, December 31.</a:t>
            </a:r>
            <a:r>
              <a:rPr lang="ko" sz="1100">
                <a:solidFill>
                  <a:schemeClr val="dk1"/>
                </a:solidFill>
                <a:uFill>
                  <a:noFill/>
                </a:uFill>
                <a:hlinkClick r:id="rId9">
                  <a:extLst>
                    <a:ext uri="{A12FA001-AC4F-418D-AE19-62706E023703}">
                      <ahyp:hlinkClr xmlns:ahyp="http://schemas.microsoft.com/office/drawing/2018/hyperlinkcolor" val="tx"/>
                    </a:ext>
                  </a:extLst>
                </a:hlinkClick>
              </a:rPr>
              <a:t> </a:t>
            </a:r>
            <a:r>
              <a:rPr lang="ko" sz="1100" u="sng">
                <a:solidFill>
                  <a:schemeClr val="hlink"/>
                </a:solidFill>
                <a:hlinkClick r:id="rId9"/>
              </a:rPr>
              <a:t>https://doi.org/10.48550/arXiv.2512.24601</a:t>
            </a:r>
            <a:r>
              <a:rPr lang="ko" sz="1100">
                <a:solidFill>
                  <a:schemeClr val="dk1"/>
                </a:solidFil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2" name="Google Shape;92;p19"/>
          <p:cNvSpPr txBox="1"/>
          <p:nvPr/>
        </p:nvSpPr>
        <p:spPr>
          <a:xfrm>
            <a:off x="0" y="4789500"/>
            <a:ext cx="8305500" cy="354000"/>
          </a:xfrm>
          <a:prstGeom prst="rect">
            <a:avLst/>
          </a:prstGeom>
          <a:noFill/>
          <a:ln>
            <a:noFill/>
          </a:ln>
        </p:spPr>
        <p:txBody>
          <a:bodyPr spcFirstLastPara="1" wrap="square" lIns="91425" tIns="91425" rIns="91425" bIns="91425" anchor="t" anchorCtr="0">
            <a:spAutoFit/>
          </a:bodyPr>
          <a:lstStyle/>
          <a:p>
            <a:pPr marL="279400" lvl="0" indent="-279400" algn="l" rtl="0">
              <a:lnSpc>
                <a:spcPct val="135000"/>
              </a:lnSpc>
              <a:spcBef>
                <a:spcPts val="0"/>
              </a:spcBef>
              <a:spcAft>
                <a:spcPts val="0"/>
              </a:spcAft>
              <a:buNone/>
            </a:pPr>
            <a:r>
              <a:rPr lang="ko" sz="1100">
                <a:solidFill>
                  <a:schemeClr val="dk1"/>
                </a:solidFill>
              </a:rPr>
              <a:t>Mitra, Gautam. 2016. </a:t>
            </a:r>
            <a:r>
              <a:rPr lang="ko" sz="1100" i="1">
                <a:solidFill>
                  <a:schemeClr val="dk1"/>
                </a:solidFill>
              </a:rPr>
              <a:t>Handbook of Sentiment Analysis in Finance</a:t>
            </a:r>
            <a:r>
              <a:rPr lang="ko" sz="1100">
                <a:solidFill>
                  <a:schemeClr val="dk1"/>
                </a:solidFill>
              </a:rPr>
              <a:t>. 2nd ed. John Wiley &amp; Sons. 15p</a:t>
            </a:r>
            <a:endParaRPr sz="1100">
              <a:solidFill>
                <a:schemeClr val="dk1"/>
              </a:solidFill>
            </a:endParaRPr>
          </a:p>
        </p:txBody>
      </p:sp>
      <p:pic>
        <p:nvPicPr>
          <p:cNvPr id="93" name="Google Shape;93;p19"/>
          <p:cNvPicPr preferRelativeResize="0"/>
          <p:nvPr/>
        </p:nvPicPr>
        <p:blipFill>
          <a:blip r:embed="rId3">
            <a:alphaModFix/>
          </a:blip>
          <a:stretch>
            <a:fillRect/>
          </a:stretch>
        </p:blipFill>
        <p:spPr>
          <a:xfrm>
            <a:off x="820463" y="1519238"/>
            <a:ext cx="6353175" cy="210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3.2 서비스 구축 컨셉</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ko"/>
              <a:t>증권과 관련된 최근 추세정보 수집과 분석 그리고 활용 DB구축</a:t>
            </a:r>
            <a:endParaRPr/>
          </a:p>
          <a:p>
            <a:pPr marL="457200" lvl="0" indent="-342900" algn="l" rtl="0">
              <a:spcBef>
                <a:spcPts val="0"/>
              </a:spcBef>
              <a:spcAft>
                <a:spcPts val="0"/>
              </a:spcAft>
              <a:buSzPts val="1800"/>
              <a:buChar char="-"/>
            </a:pPr>
            <a:r>
              <a:rPr lang="ko"/>
              <a:t>LLM기반의 전문적 FinTech기반 대화형 지식 제공</a:t>
            </a:r>
            <a:endParaRPr/>
          </a:p>
          <a:p>
            <a:pPr marL="457200" lvl="0" indent="-342900" algn="l" rtl="0">
              <a:spcBef>
                <a:spcPts val="0"/>
              </a:spcBef>
              <a:spcAft>
                <a:spcPts val="0"/>
              </a:spcAft>
              <a:buSzPts val="1800"/>
              <a:buChar char="-"/>
            </a:pPr>
            <a:r>
              <a:rPr lang="ko"/>
              <a:t>주식 용어를 시작으로 투자 원칙 등의 설명과 적용</a:t>
            </a:r>
            <a:endParaRPr/>
          </a:p>
          <a:p>
            <a:pPr marL="457200" lvl="0" indent="-342900" algn="l" rtl="0">
              <a:spcBef>
                <a:spcPts val="0"/>
              </a:spcBef>
              <a:spcAft>
                <a:spcPts val="0"/>
              </a:spcAft>
              <a:buSzPts val="1800"/>
              <a:buChar char="-"/>
            </a:pPr>
            <a:r>
              <a:rPr lang="ko"/>
              <a:t>트렌드 분석을 위한 국내외 OSINT를 적용하는 시스템</a:t>
            </a:r>
            <a:endParaRPr/>
          </a:p>
          <a:p>
            <a:pPr marL="457200" lvl="0" indent="-342900" algn="l" rtl="0">
              <a:spcBef>
                <a:spcPts val="0"/>
              </a:spcBef>
              <a:spcAft>
                <a:spcPts val="0"/>
              </a:spcAft>
              <a:buSzPts val="1800"/>
              <a:buChar char="-"/>
            </a:pPr>
            <a:r>
              <a:rPr lang="ko"/>
              <a:t>OSINT기반의 페이크뉴스 검출</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3.3. 시장분석</a:t>
            </a:r>
            <a:endParaRPr/>
          </a:p>
        </p:txBody>
      </p:sp>
      <p:sp>
        <p:nvSpPr>
          <p:cNvPr id="105" name="Google Shape;105;p21"/>
          <p:cNvSpPr txBox="1">
            <a:spLocks noGrp="1"/>
          </p:cNvSpPr>
          <p:nvPr>
            <p:ph type="body" idx="1"/>
          </p:nvPr>
        </p:nvSpPr>
        <p:spPr>
          <a:xfrm>
            <a:off x="5741225" y="1017725"/>
            <a:ext cx="3091200" cy="355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u="sng">
                <a:solidFill>
                  <a:schemeClr val="hlink"/>
                </a:solidFill>
                <a:hlinkClick r:id="rId3"/>
              </a:rPr>
              <a:t>https://www.quiverquant.com</a:t>
            </a:r>
            <a:endParaRPr/>
          </a:p>
          <a:p>
            <a:pPr marL="0" lvl="0" indent="0" algn="l" rtl="0">
              <a:spcBef>
                <a:spcPts val="1200"/>
              </a:spcBef>
              <a:spcAft>
                <a:spcPts val="0"/>
              </a:spcAft>
              <a:buClr>
                <a:schemeClr val="dk1"/>
              </a:buClr>
              <a:buSzPts val="1100"/>
              <a:buFont typeface="Arial"/>
              <a:buNone/>
            </a:pPr>
            <a:r>
              <a:rPr lang="ko" sz="1100">
                <a:solidFill>
                  <a:schemeClr val="dk1"/>
                </a:solidFill>
              </a:rPr>
              <a:t>1.</a:t>
            </a:r>
            <a:r>
              <a:rPr lang="ko" sz="1100">
                <a:solidFill>
                  <a:schemeClr val="dk1"/>
                </a:solidFill>
                <a:uFill>
                  <a:noFill/>
                </a:uFill>
                <a:hlinkClick r:id="rId4">
                  <a:extLst>
                    <a:ext uri="{A12FA001-AC4F-418D-AE19-62706E023703}">
                      <ahyp:hlinkClr xmlns:ahyp="http://schemas.microsoft.com/office/drawing/2018/hyperlinkcolor" val="tx"/>
                    </a:ext>
                  </a:extLst>
                </a:hlinkClick>
              </a:rPr>
              <a:t> </a:t>
            </a:r>
            <a:r>
              <a:rPr lang="ko" sz="1100" b="1" u="sng">
                <a:solidFill>
                  <a:schemeClr val="hlink"/>
                </a:solidFill>
                <a:hlinkClick r:id="rId4"/>
              </a:rPr>
              <a:t>Quiver Quantitative</a:t>
            </a:r>
            <a:endParaRPr sz="1100" b="1" u="sng">
              <a:solidFill>
                <a:schemeClr val="hlink"/>
              </a:solidFill>
            </a:endParaRPr>
          </a:p>
          <a:p>
            <a:pPr marL="457200" lvl="0" indent="-298450" algn="l" rtl="0">
              <a:spcBef>
                <a:spcPts val="1200"/>
              </a:spcBef>
              <a:spcAft>
                <a:spcPts val="0"/>
              </a:spcAft>
              <a:buClr>
                <a:schemeClr val="dk1"/>
              </a:buClr>
              <a:buSzPts val="1100"/>
              <a:buChar char="●"/>
            </a:pPr>
            <a:r>
              <a:rPr lang="ko" sz="1100" b="1">
                <a:solidFill>
                  <a:schemeClr val="dk1"/>
                </a:solidFill>
              </a:rPr>
              <a:t>특징</a:t>
            </a:r>
            <a:r>
              <a:rPr lang="ko" sz="1100">
                <a:solidFill>
                  <a:schemeClr val="dk1"/>
                </a:solidFill>
              </a:rPr>
              <a:t>: 미국 상장기업에 대한 비정형 공개정보를 시각화</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데이터 출처</a:t>
            </a:r>
            <a:r>
              <a:rPr lang="ko"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정치인 거래 내역</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정부 계약</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로비 활동</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특허 출원</a:t>
            </a:r>
            <a:endParaRPr sz="1100">
              <a:solidFill>
                <a:schemeClr val="dk1"/>
              </a:solidFill>
            </a:endParaRPr>
          </a:p>
          <a:p>
            <a:pPr marL="914400" lvl="1" indent="-298450" algn="l" rtl="0">
              <a:spcBef>
                <a:spcPts val="0"/>
              </a:spcBef>
              <a:spcAft>
                <a:spcPts val="0"/>
              </a:spcAft>
              <a:buClr>
                <a:schemeClr val="dk1"/>
              </a:buClr>
              <a:buSzPts val="1100"/>
              <a:buChar char="○"/>
            </a:pPr>
            <a:r>
              <a:rPr lang="ko" sz="1100">
                <a:solidFill>
                  <a:schemeClr val="dk1"/>
                </a:solidFill>
              </a:rPr>
              <a:t>Reddit, Twitter 등 소셜미디어</a:t>
            </a:r>
            <a:endParaRPr sz="1100">
              <a:solidFill>
                <a:schemeClr val="dk1"/>
              </a:solidFill>
            </a:endParaRPr>
          </a:p>
          <a:p>
            <a:pPr marL="457200" lvl="0" indent="-298450" algn="l" rtl="0">
              <a:spcBef>
                <a:spcPts val="0"/>
              </a:spcBef>
              <a:spcAft>
                <a:spcPts val="0"/>
              </a:spcAft>
              <a:buClr>
                <a:schemeClr val="dk1"/>
              </a:buClr>
              <a:buSzPts val="1100"/>
              <a:buChar char="●"/>
            </a:pPr>
            <a:r>
              <a:rPr lang="ko" sz="1100" b="1">
                <a:solidFill>
                  <a:schemeClr val="dk1"/>
                </a:solidFill>
              </a:rPr>
              <a:t>장점</a:t>
            </a:r>
            <a:r>
              <a:rPr lang="ko" sz="1100">
                <a:solidFill>
                  <a:schemeClr val="dk1"/>
                </a:solidFill>
              </a:rPr>
              <a:t>: 투자자들이 접근하기 어려운 정보들을 구조화하여 제공</a:t>
            </a:r>
            <a:endParaRPr sz="1100">
              <a:solidFill>
                <a:schemeClr val="dk1"/>
              </a:solidFill>
            </a:endParaRPr>
          </a:p>
          <a:p>
            <a:pPr marL="0" lvl="0" indent="0" algn="l" rtl="0">
              <a:spcBef>
                <a:spcPts val="1200"/>
              </a:spcBef>
              <a:spcAft>
                <a:spcPts val="1200"/>
              </a:spcAft>
              <a:buNone/>
            </a:pPr>
            <a:endParaRPr/>
          </a:p>
        </p:txBody>
      </p:sp>
      <p:pic>
        <p:nvPicPr>
          <p:cNvPr id="106" name="Google Shape;106;p21"/>
          <p:cNvPicPr preferRelativeResize="0"/>
          <p:nvPr/>
        </p:nvPicPr>
        <p:blipFill>
          <a:blip r:embed="rId5">
            <a:alphaModFix/>
          </a:blip>
          <a:stretch>
            <a:fillRect/>
          </a:stretch>
        </p:blipFill>
        <p:spPr>
          <a:xfrm>
            <a:off x="311700" y="1017725"/>
            <a:ext cx="5398051" cy="3795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5454</Words>
  <Application>Microsoft Macintosh PowerPoint</Application>
  <PresentationFormat>화면 슬라이드 쇼(16:9)</PresentationFormat>
  <Paragraphs>458</Paragraphs>
  <Slides>68</Slides>
  <Notes>68</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68</vt:i4>
      </vt:variant>
    </vt:vector>
  </HeadingPairs>
  <TitlesOfParts>
    <vt:vector size="71" baseType="lpstr">
      <vt:lpstr>Arial</vt:lpstr>
      <vt:lpstr>Roboto Mono</vt:lpstr>
      <vt:lpstr>Simple Light</vt:lpstr>
      <vt:lpstr>SA for Finance </vt:lpstr>
      <vt:lpstr>목차</vt:lpstr>
      <vt:lpstr>프로젝트 개요</vt:lpstr>
      <vt:lpstr>02. 프로젝트 팀 구성 및 역할</vt:lpstr>
      <vt:lpstr>03. 프로젝트 수행 절차 및 방법</vt:lpstr>
      <vt:lpstr>3.1 기존 주가 예측 방법론</vt:lpstr>
      <vt:lpstr>PowerPoint 프레젠테이션</vt:lpstr>
      <vt:lpstr>3.2 서비스 구축 컨셉</vt:lpstr>
      <vt:lpstr>3.3. 시장분석</vt:lpstr>
      <vt:lpstr>PowerPoint 프레젠테이션</vt:lpstr>
      <vt:lpstr>PowerPoint 프레젠테이션</vt:lpstr>
      <vt:lpstr>PowerPoint 프레젠테이션</vt:lpstr>
      <vt:lpstr>서비스 유형 분류</vt:lpstr>
      <vt:lpstr>국내현황</vt:lpstr>
      <vt:lpstr>주요 한국어 Lexicon</vt:lpstr>
      <vt:lpstr>04. 프로젝트 수행 결과</vt:lpstr>
      <vt:lpstr>4.1 정보이론</vt:lpstr>
      <vt:lpstr>4.2 배경</vt:lpstr>
      <vt:lpstr>Herding Forecast vs Bold Forecast</vt:lpstr>
      <vt:lpstr>AI Sentiment Analysis 분류</vt:lpstr>
      <vt:lpstr>감성분석 vs. 기술분석</vt:lpstr>
      <vt:lpstr>Impact Duration of Events</vt:lpstr>
      <vt:lpstr>데이터와 효과의 괴리(Time Lag)</vt:lpstr>
      <vt:lpstr>감성분석 적용 분야</vt:lpstr>
      <vt:lpstr>어의의 차이(사전적의미와 금융에서 의미 차이)</vt:lpstr>
      <vt:lpstr>금융감성사전 1 </vt:lpstr>
      <vt:lpstr>금융감성사전 2</vt:lpstr>
      <vt:lpstr>SA Dataset</vt:lpstr>
      <vt:lpstr>PowerPoint 프레젠테이션</vt:lpstr>
      <vt:lpstr>Fin-SoMe</vt:lpstr>
      <vt:lpstr>FINGPT</vt:lpstr>
      <vt:lpstr>금융 평가 데이터 </vt:lpstr>
      <vt:lpstr>시장감성분석과 AI 방법론</vt:lpstr>
      <vt:lpstr>Market mood </vt:lpstr>
      <vt:lpstr>Market Mood Index</vt:lpstr>
      <vt:lpstr>각 국의 데이터 출처 분류</vt:lpstr>
      <vt:lpstr>데이터 수집과 피처링 문제</vt:lpstr>
      <vt:lpstr>PowerPoint 프레젠테이션</vt:lpstr>
      <vt:lpstr>Google Trends</vt:lpstr>
      <vt:lpstr>PowerPoint 프레젠테이션</vt:lpstr>
      <vt:lpstr>Kumar, Gourav, Sanjeev Jain, and Uday Pratap Singh. 2021. “Stock Market Forecasting Using Computational Intelligence: A Survey.” Archives of Computational Methods in Engineering 28 (3): 1069–101. https://doi.org/10.1007/s11831-020-09413-5. </vt:lpstr>
      <vt:lpstr>PowerPoint 프레젠테이션</vt:lpstr>
      <vt:lpstr>감성발생 후 시간 반영 기간</vt:lpstr>
      <vt:lpstr>감성분석을 위한 데이터의 종류</vt:lpstr>
      <vt:lpstr>PowerPoint 프레젠테이션</vt:lpstr>
      <vt:lpstr>감성분석 기술과 모델</vt:lpstr>
      <vt:lpstr>감성분석의 한계</vt:lpstr>
      <vt:lpstr>PowerPoint 프레젠테이션</vt:lpstr>
      <vt:lpstr>AI Agent와 통합 기대효과</vt:lpstr>
      <vt:lpstr>주가 분석의 흐름</vt:lpstr>
      <vt:lpstr>리서치 프로세스</vt:lpstr>
      <vt:lpstr>감성분석의 진행방향</vt:lpstr>
      <vt:lpstr>PowerPoint 프레젠테이션</vt:lpstr>
      <vt:lpstr>ML for SA</vt:lpstr>
      <vt:lpstr>SA의 향후 방향</vt:lpstr>
      <vt:lpstr>How to Multi-modal Data Fusion</vt:lpstr>
      <vt:lpstr>데이터 융합 방식</vt:lpstr>
      <vt:lpstr>감성분석을 위한 실시간 데이터의 수집(Data Sources and Access Methods)</vt:lpstr>
      <vt:lpstr>대표적인 트랜스포머 기반 융합 모델</vt:lpstr>
      <vt:lpstr>통합 프레임워크</vt:lpstr>
      <vt:lpstr>멀티모달 데이터 통합 주요 방법론</vt:lpstr>
      <vt:lpstr>Python Code Ex.</vt:lpstr>
      <vt:lpstr>주식시장의 감성데이터와 시계열 데이터의 융합</vt:lpstr>
      <vt:lpstr>CRMKL Code_part</vt:lpstr>
      <vt:lpstr>05. 자체 평가 의견 </vt:lpstr>
      <vt:lpstr>참고문헌 </vt:lpstr>
      <vt:lpstr>PowerPoint 프레젠테이션</vt:lpstr>
      <vt:lpstr>article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김순호</cp:lastModifiedBy>
  <cp:revision>2</cp:revision>
  <dcterms:modified xsi:type="dcterms:W3CDTF">2026-01-06T01:25:04Z</dcterms:modified>
</cp:coreProperties>
</file>